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71" r:id="rId1"/>
  </p:sldMasterIdLst>
  <p:notesMasterIdLst>
    <p:notesMasterId r:id="rId54"/>
  </p:notesMasterIdLst>
  <p:handoutMasterIdLst>
    <p:handoutMasterId r:id="rId5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17" r:id="rId12"/>
    <p:sldId id="318" r:id="rId13"/>
    <p:sldId id="319" r:id="rId14"/>
    <p:sldId id="267" r:id="rId15"/>
    <p:sldId id="268" r:id="rId16"/>
    <p:sldId id="316" r:id="rId17"/>
    <p:sldId id="269" r:id="rId18"/>
    <p:sldId id="270" r:id="rId19"/>
    <p:sldId id="271" r:id="rId20"/>
    <p:sldId id="272" r:id="rId21"/>
    <p:sldId id="273" r:id="rId22"/>
    <p:sldId id="27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1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13" r:id="rId45"/>
    <p:sldId id="298" r:id="rId46"/>
    <p:sldId id="299" r:id="rId47"/>
    <p:sldId id="301" r:id="rId48"/>
    <p:sldId id="311" r:id="rId49"/>
    <p:sldId id="321" r:id="rId50"/>
    <p:sldId id="312" r:id="rId51"/>
    <p:sldId id="302" r:id="rId52"/>
    <p:sldId id="30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B2E"/>
    <a:srgbClr val="AB2B2A"/>
    <a:srgbClr val="A32929"/>
    <a:srgbClr val="AE2C2A"/>
    <a:srgbClr val="AE2C2B"/>
    <a:srgbClr val="C2CAC4"/>
    <a:srgbClr val="B02C2B"/>
    <a:srgbClr val="E62F2A"/>
    <a:srgbClr val="BF0A1E"/>
    <a:srgbClr val="BF0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9" autoAdjust="0"/>
    <p:restoredTop sz="95930" autoAdjust="0"/>
  </p:normalViewPr>
  <p:slideViewPr>
    <p:cSldViewPr snapToGrid="0" snapToObjects="1">
      <p:cViewPr>
        <p:scale>
          <a:sx n="100" d="100"/>
          <a:sy n="100" d="100"/>
        </p:scale>
        <p:origin x="-1192" y="-488"/>
      </p:cViewPr>
      <p:guideLst>
        <p:guide orient="horz" pos="1393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7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63E22-AFD8-674F-871E-6DEB13BB7665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640B4-F32D-4C41-B4A4-7867C24C2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07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4D6A2-4541-E34F-B758-2CED96B5C0C7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CDB6F-9D7B-6241-8128-DD236266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16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1E68E-F98E-C341-AA5E-B86E54A3F8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0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creenshot 2015-05-11 20.52.5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376"/>
            <a:ext cx="9144000" cy="7008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2ADF0B04-5D9E-6B40-95C1-B8871A271156}" type="datetime1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E948124B-232B-914A-9EC5-57EB6F3E3029}" type="datetime1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67BD04D6-C601-144C-86C4-535B02577950}" type="datetime1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50052DFD-1734-7849-8A0C-4521B2157C50}" type="datetime1">
              <a:rPr lang="en-US" smtClean="0"/>
              <a:t>6/2/15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4D942EDA-D94A-CB44-A48B-3E687CFA4420}" type="datetime1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49923E33-9C0D-D84D-BC85-DFC49F58F79D}" type="datetime1">
              <a:rPr lang="en-US" smtClean="0"/>
              <a:t>6/2/15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143F83FA-A2C8-7444-AAB7-E2D0E42D7C52}" type="datetime1">
              <a:rPr lang="en-US" smtClean="0"/>
              <a:t>6/2/15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13E74884-C2A0-6047-A72E-A9C0CA9A9E66}" type="datetime1">
              <a:rPr lang="en-US" smtClean="0"/>
              <a:t>6/2/15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314B342D-07B7-D44F-96D5-DE9E1A133C9E}" type="datetime1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fld id="{44F91229-4998-2E48-B94F-617D20A27AF5}" type="datetime1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289ACC-99A1-3649-8932-CFFBA35813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8"/>
            <a:ext cx="751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74801"/>
            <a:ext cx="7620000" cy="424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070214" y="94615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rgbClr val="B02C2B"/>
                </a:solidFill>
              </a:defRPr>
            </a:lvl1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rgbClr val="B02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shot 2015-05-11 20.52.56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376"/>
            <a:ext cx="9144000" cy="7008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rgbClr val="B02C2B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AE2C2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184727"/>
            <a:ext cx="8648700" cy="1952173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</a:rPr>
              <a:t>In the age of Big Data, </a:t>
            </a:r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role for Software Engineers?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800" y="4394200"/>
            <a:ext cx="6858000" cy="1193800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rgbClr val="FFFFFF"/>
                </a:solidFill>
              </a:rPr>
              <a:t>Tim Menzies</a:t>
            </a:r>
          </a:p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rgbClr val="FFFFFF"/>
                </a:solidFill>
              </a:rPr>
              <a:t/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err="1" smtClean="0">
                <a:solidFill>
                  <a:srgbClr val="FFFFFF"/>
                </a:solidFill>
              </a:rPr>
              <a:t>cs</a:t>
            </a:r>
            <a:r>
              <a:rPr lang="en-US" b="1" dirty="0" smtClean="0">
                <a:solidFill>
                  <a:srgbClr val="FFFFFF"/>
                </a:solidFill>
              </a:rPr>
              <a:t>, </a:t>
            </a:r>
            <a:r>
              <a:rPr lang="en-US" b="1" dirty="0" err="1" smtClean="0">
                <a:solidFill>
                  <a:srgbClr val="FFFFFF"/>
                </a:solidFill>
              </a:rPr>
              <a:t>ncstate</a:t>
            </a:r>
            <a:r>
              <a:rPr lang="en-US" b="1" dirty="0" smtClean="0">
                <a:solidFill>
                  <a:srgbClr val="FFFFFF"/>
                </a:solidFill>
              </a:rPr>
              <a:t>, </a:t>
            </a:r>
          </a:p>
          <a:p>
            <a:pPr algn="ctr">
              <a:lnSpc>
                <a:spcPct val="90000"/>
              </a:lnSpc>
            </a:pPr>
            <a:r>
              <a:rPr lang="en-US" b="1" dirty="0" err="1" smtClean="0">
                <a:solidFill>
                  <a:srgbClr val="FFFFFF"/>
                </a:solidFill>
              </a:rPr>
              <a:t>june</a:t>
            </a:r>
            <a:r>
              <a:rPr lang="en-US" b="1" dirty="0" smtClean="0">
                <a:solidFill>
                  <a:srgbClr val="FFFFFF"/>
                </a:solidFill>
              </a:rPr>
              <a:t> 2015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806700"/>
            <a:ext cx="4203700" cy="6896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9592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7518400" cy="9347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AB2B2A"/>
                </a:solidFill>
              </a:rPr>
              <a:t>G</a:t>
            </a:r>
            <a:r>
              <a:rPr lang="en-US" b="1" dirty="0" smtClean="0">
                <a:solidFill>
                  <a:srgbClr val="AB2B2A"/>
                </a:solidFill>
              </a:rPr>
              <a:t>oal-oriented RE</a:t>
            </a:r>
            <a:endParaRPr lang="en-US" b="1" dirty="0">
              <a:solidFill>
                <a:srgbClr val="AB2B2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094678"/>
            <a:ext cx="8229601" cy="4525963"/>
          </a:xfrm>
        </p:spPr>
        <p:txBody>
          <a:bodyPr>
            <a:noAutofit/>
          </a:bodyPr>
          <a:lstStyle/>
          <a:p>
            <a:r>
              <a:rPr lang="en-US" sz="2200" dirty="0" smtClean="0"/>
              <a:t>Axel va</a:t>
            </a:r>
            <a:r>
              <a:rPr lang="en-US" sz="2200" dirty="0"/>
              <a:t>n</a:t>
            </a:r>
            <a:r>
              <a:rPr lang="en-US" sz="2200" dirty="0" smtClean="0"/>
              <a:t> </a:t>
            </a:r>
            <a:r>
              <a:rPr lang="en-US" sz="2200" dirty="0" err="1" smtClean="0"/>
              <a:t>Lamsweerde</a:t>
            </a:r>
            <a:r>
              <a:rPr lang="en-US" sz="2200" dirty="0" smtClean="0"/>
              <a:t>: Goal-Oriented Requirements Engineering: A guides Tour</a:t>
            </a:r>
            <a:r>
              <a:rPr lang="en-US" sz="2200" dirty="0" smtClean="0">
                <a:solidFill>
                  <a:srgbClr val="0000FF"/>
                </a:solidFill>
              </a:rPr>
              <a:t> [</a:t>
            </a:r>
            <a:r>
              <a:rPr lang="en-US" sz="2200" dirty="0" err="1" smtClean="0">
                <a:solidFill>
                  <a:srgbClr val="0000FF"/>
                </a:solidFill>
              </a:rPr>
              <a:t>vanLam</a:t>
            </a:r>
            <a:r>
              <a:rPr lang="en-US" sz="2200" dirty="0" smtClean="0">
                <a:solidFill>
                  <a:srgbClr val="0000FF"/>
                </a:solidFill>
              </a:rPr>
              <a:t> RE’01]</a:t>
            </a:r>
          </a:p>
          <a:p>
            <a:pPr lvl="1"/>
            <a:r>
              <a:rPr lang="en-US" sz="1800" dirty="0" smtClean="0"/>
              <a:t>Goals capture</a:t>
            </a:r>
            <a:r>
              <a:rPr lang="en-US" sz="1800" dirty="0"/>
              <a:t> </a:t>
            </a:r>
            <a:r>
              <a:rPr lang="en-US" sz="1800" dirty="0" smtClean="0"/>
              <a:t>objectives for the system.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Goal-oriented </a:t>
            </a:r>
            <a:r>
              <a:rPr lang="en-US" sz="1800" dirty="0" smtClean="0"/>
              <a:t>RE : using goals </a:t>
            </a:r>
            <a:r>
              <a:rPr lang="en-US" sz="1800" dirty="0"/>
              <a:t>for eliciting, </a:t>
            </a:r>
            <a:r>
              <a:rPr lang="en-US" sz="1800" dirty="0" smtClean="0"/>
              <a:t>specifying, </a:t>
            </a:r>
            <a:r>
              <a:rPr lang="en-US" sz="1800" dirty="0"/>
              <a:t>documenting, </a:t>
            </a:r>
            <a:r>
              <a:rPr lang="en-US" sz="1800" dirty="0" smtClean="0"/>
              <a:t>structuring</a:t>
            </a:r>
            <a:r>
              <a:rPr lang="en-US" sz="1800" dirty="0"/>
              <a:t>, </a:t>
            </a:r>
            <a:r>
              <a:rPr lang="en-US" sz="1800" dirty="0" smtClean="0"/>
              <a:t>elaborating,  analyzing</a:t>
            </a:r>
            <a:r>
              <a:rPr lang="en-US" sz="1800" dirty="0"/>
              <a:t>, negotiating, </a:t>
            </a:r>
            <a:r>
              <a:rPr lang="en-US" sz="1800" dirty="0" smtClean="0"/>
              <a:t>modifying </a:t>
            </a:r>
            <a:r>
              <a:rPr lang="en-US" sz="1800" dirty="0"/>
              <a:t>requirements.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27377" y="3079701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 </a:t>
            </a:r>
            <a:r>
              <a:rPr lang="en-US" sz="5000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2478" y="4199930"/>
            <a:ext cx="7272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5000" dirty="0"/>
          </a:p>
        </p:txBody>
      </p:sp>
      <p:sp>
        <p:nvSpPr>
          <p:cNvPr id="18" name="TextBox 17"/>
          <p:cNvSpPr txBox="1"/>
          <p:nvPr/>
        </p:nvSpPr>
        <p:spPr>
          <a:xfrm>
            <a:off x="4362478" y="3125668"/>
            <a:ext cx="556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sp>
        <p:nvSpPr>
          <p:cNvPr id="19" name="TextBox 18"/>
          <p:cNvSpPr txBox="1"/>
          <p:nvPr/>
        </p:nvSpPr>
        <p:spPr>
          <a:xfrm>
            <a:off x="2527377" y="4174461"/>
            <a:ext cx="556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413658" y="3079701"/>
            <a:ext cx="4983843" cy="3131924"/>
            <a:chOff x="604157" y="3476793"/>
            <a:chExt cx="4983843" cy="313192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4157" y="4384534"/>
              <a:ext cx="4983843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04157" y="3476793"/>
              <a:ext cx="11194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Mostly </a:t>
              </a:r>
            </a:p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manual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57" y="4573445"/>
              <a:ext cx="14540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Mostly </a:t>
              </a:r>
            </a:p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automatic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010562" y="3522760"/>
              <a:ext cx="0" cy="2921457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4157" y="5534025"/>
              <a:ext cx="4983843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50071" y="5591511"/>
              <a:ext cx="1385866" cy="991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Notation-</a:t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based</a:t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e.g. UML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26378" y="5617676"/>
              <a:ext cx="1134595" cy="991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</a:rPr>
                <a:t>Search-</a:t>
              </a:r>
              <a:br>
                <a:rPr lang="en-US" sz="2400" b="1" dirty="0" smtClean="0">
                  <a:solidFill>
                    <a:srgbClr val="FF0000"/>
                  </a:solidFill>
                </a:rPr>
              </a:br>
              <a:r>
                <a:rPr lang="en-US" sz="2400" b="1" dirty="0" smtClean="0">
                  <a:solidFill>
                    <a:srgbClr val="FF0000"/>
                  </a:solidFill>
                </a:rPr>
                <a:t>based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</a:rPr>
                <a:t>SE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91742" y="2994924"/>
            <a:ext cx="3161759" cy="2625717"/>
            <a:chOff x="9332697" y="614151"/>
            <a:chExt cx="3161759" cy="2625717"/>
          </a:xfrm>
        </p:grpSpPr>
        <p:pic>
          <p:nvPicPr>
            <p:cNvPr id="34" name="Picture 33" descr="Screen Shot 2012-11-24 at 11.19.3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697" y="614151"/>
              <a:ext cx="3161759" cy="2268326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0425105" y="2870536"/>
              <a:ext cx="1078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[Kang’90]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299" y="2994923"/>
            <a:ext cx="3489101" cy="28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6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Olde</a:t>
            </a:r>
            <a:r>
              <a:rPr lang="en-US" dirty="0" smtClean="0"/>
              <a:t> and New style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98932" y="1589432"/>
            <a:ext cx="3291840" cy="639762"/>
          </a:xfrm>
          <a:solidFill>
            <a:srgbClr val="7F7F7F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manual software </a:t>
            </a:r>
            <a:r>
              <a:rPr lang="en-US" dirty="0" smtClean="0">
                <a:solidFill>
                  <a:schemeClr val="bg1"/>
                </a:solidFill>
              </a:rPr>
              <a:t>engineering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98932" y="2415730"/>
            <a:ext cx="3833368" cy="384048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e.g. Full stack  DEVLOPs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engineers </a:t>
            </a:r>
            <a:r>
              <a:rPr lang="en-US" sz="2000" b="0" dirty="0"/>
              <a:t>laboriously convert (by hand) non-executable paper </a:t>
            </a:r>
            <a:r>
              <a:rPr lang="en-US" sz="2000" b="0" dirty="0" smtClean="0"/>
              <a:t>models </a:t>
            </a:r>
            <a:r>
              <a:rPr lang="en-US" sz="2000" b="0" dirty="0"/>
              <a:t>into executable code</a:t>
            </a:r>
            <a:r>
              <a:rPr lang="en-US" sz="2000" b="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Focus of much prior and current work</a:t>
            </a:r>
            <a:endParaRPr lang="en-US" sz="2000" b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solidFill>
            <a:srgbClr val="7F7F7F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Model-Based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5093208" y="2310166"/>
            <a:ext cx="3291840" cy="384048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/>
              <a:t>E</a:t>
            </a:r>
            <a:r>
              <a:rPr lang="en-US" sz="2000" b="0" dirty="0" smtClean="0"/>
              <a:t>ngineers </a:t>
            </a:r>
            <a:r>
              <a:rPr lang="en-US" sz="2000" b="0" dirty="0"/>
              <a:t>codify the current understanding of the domain into a model, </a:t>
            </a:r>
            <a:endParaRPr lang="en-US" sz="2000" b="0" dirty="0" smtClean="0"/>
          </a:p>
          <a:p>
            <a:pPr marL="342900" indent="-342900">
              <a:buFont typeface="Arial"/>
              <a:buChar char="•"/>
            </a:pPr>
            <a:r>
              <a:rPr lang="en-US" sz="2000" b="0" dirty="0"/>
              <a:t>T</a:t>
            </a:r>
            <a:r>
              <a:rPr lang="en-US" sz="2000" b="0" dirty="0" smtClean="0"/>
              <a:t>hen </a:t>
            </a:r>
            <a:r>
              <a:rPr lang="en-US" sz="2000" b="0" dirty="0"/>
              <a:t>study those </a:t>
            </a:r>
            <a:r>
              <a:rPr lang="en-US" sz="2000" b="0" dirty="0" smtClean="0"/>
              <a:t>models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My bet: focus of much future work </a:t>
            </a:r>
            <a:endParaRPr lang="en-US" sz="2000" b="0" dirty="0"/>
          </a:p>
          <a:p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6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279801"/>
            <a:ext cx="4038600" cy="2929451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Karplus</a:t>
            </a:r>
            <a:r>
              <a:rPr lang="en-US" sz="2000" dirty="0" smtClean="0"/>
              <a:t> and Levitt </a:t>
            </a:r>
          </a:p>
          <a:p>
            <a:pPr lvl="1"/>
            <a:r>
              <a:rPr lang="en-US" sz="1800" dirty="0" smtClean="0"/>
              <a:t>2013 Nobel prize in chemistry</a:t>
            </a:r>
          </a:p>
          <a:p>
            <a:pPr lvl="1"/>
            <a:r>
              <a:rPr lang="en-US" sz="1800" dirty="0" smtClean="0"/>
              <a:t>development of multi-scale models for complex chemical systems</a:t>
            </a:r>
          </a:p>
          <a:p>
            <a:pPr lvl="1"/>
            <a:r>
              <a:rPr lang="en-US" sz="1800" dirty="0" smtClean="0"/>
              <a:t>Explored complex chemical reactions (e.g. split-second changes of photosynthesis).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509480"/>
            <a:ext cx="4038600" cy="499980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Models are now a central tool in scientific research. 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1800" dirty="0" smtClean="0"/>
              <a:t>in physics, biology and other fields of science </a:t>
            </a:r>
          </a:p>
          <a:p>
            <a:pPr lvl="1"/>
            <a:r>
              <a:rPr lang="en-US" sz="1800" dirty="0" smtClean="0"/>
              <a:t>complex simulations using supercomputers.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2000" dirty="0" smtClean="0"/>
              <a:t>E.g. genomic map required analyzing 80 trillion bytes  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E.g.. Other computational modeling projects</a:t>
            </a:r>
          </a:p>
          <a:p>
            <a:pPr lvl="1"/>
            <a:r>
              <a:rPr lang="en-US" sz="1800" dirty="0" smtClean="0"/>
              <a:t> the rise and fall of native cultures, </a:t>
            </a:r>
          </a:p>
          <a:p>
            <a:pPr lvl="1"/>
            <a:r>
              <a:rPr lang="en-US" sz="1800" dirty="0" err="1" smtClean="0"/>
              <a:t>subnuclear</a:t>
            </a:r>
            <a:r>
              <a:rPr lang="en-US" sz="1800" dirty="0" smtClean="0"/>
              <a:t> particles </a:t>
            </a:r>
          </a:p>
          <a:p>
            <a:pPr lvl="1"/>
            <a:r>
              <a:rPr lang="en-US" sz="1800" dirty="0" smtClean="0"/>
              <a:t>the Big Bang.</a:t>
            </a:r>
          </a:p>
          <a:p>
            <a:endParaRPr lang="en-US" sz="20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04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odels: everywhere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389280"/>
            <a:ext cx="4017031" cy="28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0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7518400" cy="1129982"/>
          </a:xfrm>
        </p:spPr>
        <p:txBody>
          <a:bodyPr/>
          <a:lstStyle/>
          <a:p>
            <a:r>
              <a:rPr lang="en-US" dirty="0" smtClean="0"/>
              <a:t>Models: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10" y="1485769"/>
            <a:ext cx="5125516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If you call an ambulance in London or New York, </a:t>
            </a:r>
          </a:p>
          <a:p>
            <a:pPr lvl="1"/>
            <a:r>
              <a:rPr lang="en-US" sz="1600" dirty="0" smtClean="0"/>
              <a:t>those ambulances are controlled by emergency response models.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cross the border Arizona to Mexico, </a:t>
            </a:r>
          </a:p>
          <a:p>
            <a:pPr lvl="1"/>
            <a:r>
              <a:rPr lang="en-US" sz="1600" dirty="0" smtClean="0"/>
              <a:t>A  models determines if you are  taken away for extra security measures.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If you default on your car loans,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 model determines when (or if)   someone to repossess your car.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/>
              <a:t>I</a:t>
            </a:r>
            <a:r>
              <a:rPr lang="en-US" sz="1800" dirty="0" smtClean="0"/>
              <a:t>f the stock market crashes,</a:t>
            </a:r>
          </a:p>
          <a:p>
            <a:pPr lvl="1"/>
            <a:r>
              <a:rPr lang="en-US" sz="1600" dirty="0" smtClean="0"/>
              <a:t> it might be that some model caused the crash.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EE59-F1E2-6349-82B3-5C81CBCBCDB6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9" y="2056253"/>
            <a:ext cx="3883397" cy="37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951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FF0000"/>
                </a:solidFill>
              </a:rPr>
              <a:t>Big Models</a:t>
            </a:r>
            <a:r>
              <a:rPr lang="en-US" sz="2400" dirty="0" smtClean="0"/>
              <a:t>”: </a:t>
            </a:r>
            <a:r>
              <a:rPr lang="en-US" sz="2400" i="1" dirty="0" smtClean="0"/>
              <a:t>More and more people writing and running  more  and more models </a:t>
            </a:r>
            <a:br>
              <a:rPr lang="en-US" sz="2400" i="1" dirty="0" smtClean="0"/>
            </a:br>
            <a:endParaRPr lang="en-US" sz="2400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2950848" y="3955665"/>
            <a:ext cx="2981055" cy="2261065"/>
            <a:chOff x="518831" y="3811901"/>
            <a:chExt cx="4094459" cy="2926493"/>
          </a:xfrm>
        </p:grpSpPr>
        <p:pic>
          <p:nvPicPr>
            <p:cNvPr id="6" name="Picture 5" descr="75d953edb6d13cbe0399ba5c8e139262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69" y="3811901"/>
              <a:ext cx="3923521" cy="26614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010952" y="5368225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Berkeley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2781" y="5151293"/>
              <a:ext cx="101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Stanford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20352" y="4408343"/>
              <a:ext cx="134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</a:rPr>
                <a:t>Washington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7217" y="5635355"/>
              <a:ext cx="78187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8831" y="3892504"/>
              <a:ext cx="870259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1583" y="6333689"/>
              <a:ext cx="811631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2004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7954" y="6357568"/>
              <a:ext cx="83573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2009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7953" y="6340039"/>
              <a:ext cx="975335" cy="39835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2013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1519336"/>
            <a:ext cx="3100807" cy="1946179"/>
            <a:chOff x="4471654" y="1761836"/>
            <a:chExt cx="3100807" cy="1946179"/>
          </a:xfrm>
        </p:grpSpPr>
        <p:pic>
          <p:nvPicPr>
            <p:cNvPr id="19" name="Picture 18" descr="Screen Shot 2013-12-19 at 2.34.1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140" y="1900336"/>
              <a:ext cx="2322321" cy="1807679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471654" y="1761836"/>
              <a:ext cx="1556971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http://</a:t>
              </a:r>
              <a:r>
                <a:rPr lang="en-US" sz="1200" dirty="0" err="1">
                  <a:solidFill>
                    <a:srgbClr val="FFFFFF"/>
                  </a:solidFill>
                </a:rPr>
                <a:t>goo.gl</a:t>
              </a:r>
              <a:r>
                <a:rPr lang="en-US" sz="1200" dirty="0">
                  <a:solidFill>
                    <a:srgbClr val="FFFFFF"/>
                  </a:solidFill>
                </a:rPr>
                <a:t>/</a:t>
              </a:r>
              <a:r>
                <a:rPr lang="en-US" sz="1200" dirty="0" err="1">
                  <a:solidFill>
                    <a:srgbClr val="FFFFFF"/>
                  </a:solidFill>
                </a:rPr>
                <a:t>MJuxSt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39984" y="1368070"/>
            <a:ext cx="4355987" cy="2098627"/>
            <a:chOff x="4471654" y="4316288"/>
            <a:chExt cx="4355987" cy="2098627"/>
          </a:xfrm>
        </p:grpSpPr>
        <p:pic>
          <p:nvPicPr>
            <p:cNvPr id="16" name="Picture 15" descr="Screen Shot 2013-12-19 at 2.29.07 PM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470" y="4502293"/>
              <a:ext cx="2390778" cy="19126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767870" y="4918954"/>
              <a:ext cx="1059771" cy="1007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Great coders are  </a:t>
              </a:r>
              <a:r>
                <a:rPr lang="en-US" sz="1400" dirty="0" smtClean="0"/>
                <a:t>today’s </a:t>
              </a:r>
            </a:p>
            <a:p>
              <a:pPr>
                <a:lnSpc>
                  <a:spcPct val="70000"/>
                </a:lnSpc>
              </a:pPr>
              <a:r>
                <a:rPr lang="en-US" sz="1400" dirty="0" smtClean="0"/>
                <a:t>rock </a:t>
              </a:r>
              <a:r>
                <a:rPr lang="en-US" sz="1400" dirty="0"/>
                <a:t>stars</a:t>
              </a:r>
              <a:r>
                <a:rPr lang="en-US" sz="1400" dirty="0" smtClean="0"/>
                <a:t>.</a:t>
              </a:r>
              <a:br>
                <a:rPr lang="en-US" sz="1400" dirty="0" smtClean="0"/>
              </a:b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 --</a:t>
              </a:r>
              <a:r>
                <a:rPr lang="en-US" sz="1400" dirty="0" err="1" smtClean="0"/>
                <a:t>Will.i.am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1654" y="4316288"/>
              <a:ext cx="1450275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http://</a:t>
              </a:r>
              <a:r>
                <a:rPr lang="en-US" sz="1200" dirty="0" err="1">
                  <a:solidFill>
                    <a:schemeClr val="bg1"/>
                  </a:solidFill>
                </a:rPr>
                <a:t>goo.gl</a:t>
              </a:r>
              <a:r>
                <a:rPr lang="en-US" sz="1200" dirty="0">
                  <a:solidFill>
                    <a:schemeClr val="bg1"/>
                  </a:solidFill>
                </a:rPr>
                <a:t>/</a:t>
              </a:r>
              <a:r>
                <a:rPr lang="en-US" sz="1200" dirty="0" err="1">
                  <a:solidFill>
                    <a:schemeClr val="bg1"/>
                  </a:solidFill>
                </a:rPr>
                <a:t>ljFtX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58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B2B2A"/>
                </a:solidFill>
              </a:rPr>
              <a:t>T</a:t>
            </a:r>
            <a:r>
              <a:rPr lang="en-US" b="1" dirty="0" smtClean="0">
                <a:solidFill>
                  <a:srgbClr val="AB2B2A"/>
                </a:solidFill>
              </a:rPr>
              <a:t>he CPU Crisis</a:t>
            </a:r>
            <a:endParaRPr lang="en-US" b="1" dirty="0">
              <a:solidFill>
                <a:srgbClr val="AB2B2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7886"/>
            <a:ext cx="7646258" cy="4525963"/>
          </a:xfrm>
        </p:spPr>
        <p:txBody>
          <a:bodyPr/>
          <a:lstStyle/>
          <a:p>
            <a:r>
              <a:rPr lang="en-US" dirty="0" smtClean="0"/>
              <a:t>You do the math.</a:t>
            </a:r>
          </a:p>
          <a:p>
            <a:r>
              <a:rPr lang="en-US" dirty="0" smtClean="0"/>
              <a:t>What happens to a resource when</a:t>
            </a:r>
          </a:p>
          <a:p>
            <a:pPr lvl="1"/>
            <a:r>
              <a:rPr lang="en-US" dirty="0" smtClean="0"/>
              <a:t>an exponentially increasing number of people ,</a:t>
            </a:r>
          </a:p>
          <a:p>
            <a:pPr lvl="1"/>
            <a:r>
              <a:rPr lang="en-US" dirty="0" smtClean="0"/>
              <a:t>make exponentially increasing demands </a:t>
            </a:r>
            <a:r>
              <a:rPr lang="en-US" dirty="0"/>
              <a:t>u</a:t>
            </a:r>
            <a:r>
              <a:rPr lang="en-US" dirty="0" smtClean="0"/>
              <a:t>pon 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899" y="3556466"/>
            <a:ext cx="3999659" cy="26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1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solve the CPU crisis:</a:t>
            </a:r>
            <a:br>
              <a:rPr lang="en-US" dirty="0" smtClean="0"/>
            </a:br>
            <a:r>
              <a:rPr lang="en-US" dirty="0" smtClean="0"/>
              <a:t>Don’t Build more CPUS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6560" y="1600200"/>
            <a:ext cx="398272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/>
              <a:t>CPU power requirements (and the pollution associated with generating that </a:t>
            </a:r>
            <a:r>
              <a:rPr lang="en-US" b="0" dirty="0" smtClean="0"/>
              <a:t>power) </a:t>
            </a:r>
            <a:r>
              <a:rPr lang="en-US" b="0" dirty="0"/>
              <a:t>is now a significant issue.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Data </a:t>
            </a:r>
            <a:r>
              <a:rPr lang="en-US" b="0" dirty="0"/>
              <a:t>centers consume 1.5% of globally electrical output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This </a:t>
            </a:r>
            <a:r>
              <a:rPr lang="en-US" b="0" dirty="0"/>
              <a:t>value is predicted to grow dramatically in the very near </a:t>
            </a:r>
            <a:r>
              <a:rPr lang="en-US" b="0" dirty="0" smtClean="0"/>
              <a:t>future.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Google </a:t>
            </a:r>
            <a:r>
              <a:rPr lang="en-US" b="0" dirty="0"/>
              <a:t>reports that a 1% reduction in CPU requirements saves them millions of dollars in power </a:t>
            </a:r>
            <a:r>
              <a:rPr lang="en-US" b="0" dirty="0" smtClean="0"/>
              <a:t>costs.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Welcome to the age of green software engineering</a:t>
            </a:r>
            <a:endParaRPr lang="en-US" b="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62792" y="1638300"/>
            <a:ext cx="398272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/>
              <a:t>Moore’s Law’s is over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Power consumption and heat dissipation issues </a:t>
            </a:r>
            <a:r>
              <a:rPr lang="en-US" b="0" dirty="0" smtClean="0"/>
              <a:t>blocks </a:t>
            </a:r>
            <a:r>
              <a:rPr lang="en-US" b="0" dirty="0"/>
              <a:t>further exponential increases to CPU clock frequencies.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CPU memory access </a:t>
            </a:r>
            <a:r>
              <a:rPr lang="en-US" b="0" dirty="0"/>
              <a:t>time to </a:t>
            </a:r>
            <a:r>
              <a:rPr lang="en-US" b="0" dirty="0" smtClean="0"/>
              <a:t>extended </a:t>
            </a:r>
            <a:r>
              <a:rPr lang="en-US" b="0" dirty="0"/>
              <a:t>memory can vary widely.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E.g. For </a:t>
            </a:r>
            <a:r>
              <a:rPr lang="en-US" b="0" dirty="0"/>
              <a:t>systems on a chip, access time across the bus to the memory of a neighboring chip can be orders of magnitude slower that accessing memory on the local chip.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2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AB2B2A"/>
                </a:solidFill>
              </a:rPr>
              <a:t>“</a:t>
            </a:r>
            <a:r>
              <a:rPr lang="en-US" b="1" dirty="0">
                <a:solidFill>
                  <a:srgbClr val="AB2B2A"/>
                </a:solidFill>
              </a:rPr>
              <a:t>Big Models</a:t>
            </a:r>
            <a:r>
              <a:rPr lang="en-US" dirty="0" smtClean="0">
                <a:solidFill>
                  <a:srgbClr val="AB2B2A"/>
                </a:solidFill>
              </a:rPr>
              <a:t>”</a:t>
            </a:r>
            <a:r>
              <a:rPr lang="en-US" dirty="0">
                <a:solidFill>
                  <a:srgbClr val="AB2B2A"/>
                </a:solidFill>
              </a:rPr>
              <a:t> </a:t>
            </a:r>
            <a:r>
              <a:rPr lang="en-US" dirty="0" smtClean="0">
                <a:solidFill>
                  <a:srgbClr val="AB2B2A"/>
                </a:solidFill>
              </a:rPr>
              <a:t>and the </a:t>
            </a:r>
            <a:r>
              <a:rPr lang="en-US" b="1" dirty="0" smtClean="0">
                <a:solidFill>
                  <a:srgbClr val="AB2B2A"/>
                </a:solidFill>
              </a:rPr>
              <a:t>CPU </a:t>
            </a:r>
            <a:r>
              <a:rPr lang="en-US" b="1" dirty="0" smtClean="0">
                <a:solidFill>
                  <a:srgbClr val="AB2B2A"/>
                </a:solidFill>
              </a:rPr>
              <a:t>crisis</a:t>
            </a:r>
            <a:r>
              <a:rPr lang="en-US" dirty="0" smtClean="0">
                <a:solidFill>
                  <a:srgbClr val="AB2B2A"/>
                </a:solidFill>
              </a:rPr>
              <a:t>: Example </a:t>
            </a:r>
            <a:r>
              <a:rPr lang="en-US" dirty="0" smtClean="0">
                <a:solidFill>
                  <a:srgbClr val="AB2B2A"/>
                </a:solidFill>
              </a:rPr>
              <a:t>#1</a:t>
            </a:r>
            <a:endParaRPr lang="en-US" dirty="0">
              <a:solidFill>
                <a:srgbClr val="AB2B2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Cognitive models of the agents (both pilots and computers) </a:t>
            </a:r>
          </a:p>
          <a:p>
            <a:pPr lvl="1"/>
            <a:r>
              <a:rPr lang="en-US" sz="1600" dirty="0" smtClean="0"/>
              <a:t>Late descent, </a:t>
            </a:r>
          </a:p>
          <a:p>
            <a:pPr lvl="1"/>
            <a:r>
              <a:rPr lang="en-US" sz="1600" dirty="0" smtClean="0"/>
              <a:t>Unpredicted rerouting, </a:t>
            </a:r>
          </a:p>
          <a:p>
            <a:pPr lvl="1"/>
            <a:r>
              <a:rPr lang="en-US" sz="1600" dirty="0" smtClean="0"/>
              <a:t>Different tailwind conditions</a:t>
            </a:r>
          </a:p>
          <a:p>
            <a:r>
              <a:rPr lang="en-US" sz="24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NASA’s analysts want to explore 7000 scenarios.</a:t>
            </a:r>
          </a:p>
          <a:p>
            <a:pPr lvl="1"/>
            <a:r>
              <a:rPr lang="en-US" sz="1800" dirty="0" smtClean="0"/>
              <a:t>With current tools (NSGA-II)</a:t>
            </a:r>
          </a:p>
          <a:p>
            <a:pPr lvl="1"/>
            <a:r>
              <a:rPr lang="en-US" sz="1800" dirty="0" smtClean="0"/>
              <a:t>300 weeks to complete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2000" dirty="0" smtClean="0"/>
              <a:t>Limited access to hardware</a:t>
            </a:r>
          </a:p>
          <a:p>
            <a:pPr lvl="1"/>
            <a:r>
              <a:rPr lang="en-US" sz="1800" dirty="0" smtClean="0"/>
              <a:t>Queue of researchers wanting hardware access</a:t>
            </a:r>
          </a:p>
          <a:p>
            <a:pPr lvl="1"/>
            <a:r>
              <a:rPr lang="en-US" sz="1800" dirty="0" smtClean="0"/>
              <a:t>Hardware pulled away if in-flight incidents for manned space missions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1711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55751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334607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AB2B2A"/>
                </a:solidFill>
              </a:rPr>
              <a:t>“</a:t>
            </a:r>
            <a:r>
              <a:rPr lang="en-US" b="1" dirty="0">
                <a:solidFill>
                  <a:srgbClr val="AB2B2A"/>
                </a:solidFill>
              </a:rPr>
              <a:t>Big Models</a:t>
            </a:r>
            <a:r>
              <a:rPr lang="en-US" dirty="0" smtClean="0">
                <a:solidFill>
                  <a:srgbClr val="AB2B2A"/>
                </a:solidFill>
              </a:rPr>
              <a:t>”</a:t>
            </a:r>
            <a:r>
              <a:rPr lang="en-US" dirty="0">
                <a:solidFill>
                  <a:srgbClr val="AB2B2A"/>
                </a:solidFill>
              </a:rPr>
              <a:t> </a:t>
            </a:r>
            <a:r>
              <a:rPr lang="en-US" dirty="0" smtClean="0">
                <a:solidFill>
                  <a:srgbClr val="AB2B2A"/>
                </a:solidFill>
              </a:rPr>
              <a:t>and the </a:t>
            </a:r>
            <a:r>
              <a:rPr lang="en-US" b="1" dirty="0" smtClean="0">
                <a:solidFill>
                  <a:srgbClr val="AB2B2A"/>
                </a:solidFill>
              </a:rPr>
              <a:t>CPU </a:t>
            </a:r>
            <a:r>
              <a:rPr lang="en-US" b="1" dirty="0" smtClean="0">
                <a:solidFill>
                  <a:srgbClr val="AB2B2A"/>
                </a:solidFill>
              </a:rPr>
              <a:t>crisis</a:t>
            </a:r>
            <a:r>
              <a:rPr lang="en-US" dirty="0" smtClean="0">
                <a:solidFill>
                  <a:srgbClr val="AB2B2A"/>
                </a:solidFill>
              </a:rPr>
              <a:t>: Example </a:t>
            </a:r>
            <a:r>
              <a:rPr lang="en-US" dirty="0" smtClean="0">
                <a:solidFill>
                  <a:srgbClr val="AB2B2A"/>
                </a:solidFill>
              </a:rPr>
              <a:t>#2</a:t>
            </a:r>
            <a:endParaRPr lang="en-US" dirty="0">
              <a:solidFill>
                <a:srgbClr val="AB2B2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4" y="1902979"/>
            <a:ext cx="7280343" cy="2550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682" y="4331059"/>
            <a:ext cx="6902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• Very rapid agile software development</a:t>
            </a:r>
          </a:p>
          <a:p>
            <a:r>
              <a:rPr lang="en-US" sz="2400" dirty="0" smtClean="0"/>
              <a:t>• Continually retesting all code</a:t>
            </a:r>
          </a:p>
          <a:p>
            <a:r>
              <a:rPr lang="en-US" sz="2400" dirty="0" smtClean="0"/>
              <a:t>• 4 billion unit tests  Jan to Oct 2013</a:t>
            </a:r>
          </a:p>
          <a:p>
            <a:r>
              <a:rPr lang="en-US" sz="2400" dirty="0" smtClean="0"/>
              <a:t>• Welcome to the resource economy.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745647" y="5388254"/>
            <a:ext cx="2799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 smtClean="0">
                <a:solidFill>
                  <a:srgbClr val="0000FF"/>
                </a:solidFill>
              </a:rPr>
              <a:t>[</a:t>
            </a:r>
            <a:r>
              <a:rPr lang="en-US" sz="2400" b="1" dirty="0" err="1" smtClean="0">
                <a:solidFill>
                  <a:srgbClr val="0000FF"/>
                </a:solidFill>
              </a:rPr>
              <a:t>Stokely</a:t>
            </a:r>
            <a:r>
              <a:rPr lang="en-US" sz="2400" b="1" dirty="0" smtClean="0">
                <a:solidFill>
                  <a:srgbClr val="0000FF"/>
                </a:solidFill>
              </a:rPr>
              <a:t> et al. 2009] 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11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B2B2A"/>
                </a:solidFill>
              </a:rPr>
              <a:t>Search-based SE (SBSE)</a:t>
            </a:r>
            <a:endParaRPr lang="en-US" b="1" dirty="0">
              <a:solidFill>
                <a:srgbClr val="AB2B2A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387976" cy="4876800"/>
          </a:xfrm>
        </p:spPr>
        <p:txBody>
          <a:bodyPr>
            <a:noAutofit/>
          </a:bodyPr>
          <a:lstStyle/>
          <a:p>
            <a:r>
              <a:rPr lang="en-US" sz="2400" b="0" dirty="0"/>
              <a:t>﻿</a:t>
            </a:r>
            <a:r>
              <a:rPr lang="en-US" sz="2400" b="0" dirty="0" smtClean="0"/>
              <a:t>Many SE activities are like optimization </a:t>
            </a:r>
            <a:br>
              <a:rPr lang="en-US" sz="2400" b="0" dirty="0" smtClean="0"/>
            </a:br>
            <a:r>
              <a:rPr lang="en-US" sz="2400" b="0" dirty="0" smtClean="0"/>
              <a:t>problems </a:t>
            </a:r>
            <a:r>
              <a:rPr lang="en-US" sz="2400" b="0" dirty="0" smtClean="0">
                <a:solidFill>
                  <a:srgbClr val="0000FF"/>
                </a:solidFill>
              </a:rPr>
              <a:t>[Harman,Jones’01]</a:t>
            </a:r>
            <a:r>
              <a:rPr lang="en-US" sz="2400" b="0" dirty="0" smtClean="0"/>
              <a:t>.</a:t>
            </a:r>
            <a:br>
              <a:rPr lang="en-US" sz="2400" b="0" dirty="0" smtClean="0"/>
            </a:br>
            <a:endParaRPr lang="en-US" sz="2400" b="0" dirty="0" smtClean="0"/>
          </a:p>
          <a:p>
            <a:r>
              <a:rPr lang="en-US" sz="2400" b="0" dirty="0" smtClean="0"/>
              <a:t>Due </a:t>
            </a:r>
            <a:r>
              <a:rPr lang="en-US" sz="2400" b="0" dirty="0"/>
              <a:t>to </a:t>
            </a:r>
            <a:r>
              <a:rPr lang="en-US" sz="2400" b="0" dirty="0" smtClean="0"/>
              <a:t>computational complexity, </a:t>
            </a:r>
            <a:r>
              <a:rPr lang="en-US" sz="2400" b="0" dirty="0"/>
              <a:t>exact optimization </a:t>
            </a:r>
            <a:r>
              <a:rPr lang="en-US" sz="2400" b="0" dirty="0" smtClean="0"/>
              <a:t>methods can be impractical </a:t>
            </a:r>
            <a:r>
              <a:rPr lang="en-US" sz="2400" b="0" dirty="0"/>
              <a:t>for </a:t>
            </a:r>
            <a:r>
              <a:rPr lang="en-US" sz="2400" b="0" dirty="0" smtClean="0"/>
              <a:t>large SBSE problems</a:t>
            </a:r>
            <a:br>
              <a:rPr lang="en-US" sz="2400" b="0" dirty="0" smtClean="0"/>
            </a:br>
            <a:endParaRPr lang="en-US" sz="2400" b="0" dirty="0" smtClean="0"/>
          </a:p>
          <a:p>
            <a:r>
              <a:rPr lang="en-US" sz="2400" b="0" dirty="0"/>
              <a:t>So researchers and practitioners use </a:t>
            </a:r>
            <a:r>
              <a:rPr lang="en-US" sz="2400" b="0" dirty="0" err="1"/>
              <a:t>metaheuristic</a:t>
            </a:r>
            <a:r>
              <a:rPr lang="en-US" sz="2400" b="0" dirty="0"/>
              <a:t> search to find near optimal or good-enough solutions.</a:t>
            </a:r>
          </a:p>
          <a:p>
            <a:pPr lvl="1"/>
            <a:r>
              <a:rPr lang="en-US" sz="2000" dirty="0" smtClean="0"/>
              <a:t>E.g. simulated annealing </a:t>
            </a:r>
            <a:r>
              <a:rPr lang="en-US" sz="2000" dirty="0" smtClean="0">
                <a:solidFill>
                  <a:srgbClr val="0000FF"/>
                </a:solidFill>
              </a:rPr>
              <a:t>[</a:t>
            </a:r>
            <a:r>
              <a:rPr lang="en-US" sz="2000" dirty="0" err="1" smtClean="0">
                <a:solidFill>
                  <a:srgbClr val="0000FF"/>
                </a:solidFill>
              </a:rPr>
              <a:t>Rosenbluth</a:t>
            </a:r>
            <a:r>
              <a:rPr lang="en-US" sz="2000" dirty="0" smtClean="0">
                <a:solidFill>
                  <a:srgbClr val="0000FF"/>
                </a:solidFill>
              </a:rPr>
              <a:t> et al.’53]</a:t>
            </a:r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genetic </a:t>
            </a:r>
            <a:r>
              <a:rPr lang="en-US" sz="2000" dirty="0" smtClean="0"/>
              <a:t>algorithms</a:t>
            </a:r>
            <a:r>
              <a:rPr lang="en-US" sz="2000" dirty="0" smtClean="0">
                <a:solidFill>
                  <a:srgbClr val="0000FF"/>
                </a:solidFill>
              </a:rPr>
              <a:t> [Goldberg’79]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</a:t>
            </a:r>
            <a:r>
              <a:rPr lang="en-US" sz="2000" dirty="0" err="1"/>
              <a:t>tabu</a:t>
            </a:r>
            <a:r>
              <a:rPr lang="en-US" sz="2000" dirty="0"/>
              <a:t> </a:t>
            </a:r>
            <a:r>
              <a:rPr lang="en-US" sz="2000" dirty="0" smtClean="0"/>
              <a:t>search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[Glover86]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2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3482" y="2070100"/>
            <a:ext cx="5248818" cy="167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hold these truths </a:t>
            </a:r>
            <a:br>
              <a:rPr lang="en-US" dirty="0" smtClean="0"/>
            </a:br>
            <a:r>
              <a:rPr lang="en-US" dirty="0" smtClean="0"/>
              <a:t>to be self-evident….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etter conclusions  =  </a:t>
            </a:r>
            <a:endParaRPr lang="en-US" dirty="0"/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dirty="0" smtClean="0"/>
              <a:t>more data</a:t>
            </a:r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dirty="0" smtClean="0"/>
              <a:t>more </a:t>
            </a:r>
            <a:r>
              <a:rPr lang="en-US" dirty="0" err="1" smtClean="0"/>
              <a:t>cpu</a:t>
            </a:r>
            <a:r>
              <a:rPr lang="en-US" dirty="0" smtClean="0"/>
              <a:t> </a:t>
            </a:r>
            <a:endParaRPr lang="en-US" dirty="0"/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human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analysts</a:t>
            </a:r>
            <a:r>
              <a:rPr lang="en-US" dirty="0" smtClean="0"/>
              <a:t> finding </a:t>
            </a:r>
            <a:br>
              <a:rPr lang="en-US" dirty="0" smtClean="0"/>
            </a:br>
            <a:r>
              <a:rPr lang="en-US" dirty="0" smtClean="0"/>
              <a:t>better questions</a:t>
            </a:r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automatic systems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that better understand the questions</a:t>
            </a:r>
          </a:p>
          <a:p>
            <a:pPr marL="457200" lvl="1" indent="0">
              <a:buFont typeface="Arial"/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3482" y="447676"/>
            <a:ext cx="5058024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The  Declaration of </a:t>
            </a:r>
            <a:br>
              <a:rPr lang="en-US" sz="2800" dirty="0" smtClean="0"/>
            </a:br>
            <a:r>
              <a:rPr lang="en-US" sz="2800" dirty="0"/>
              <a:t>(</a:t>
            </a:r>
            <a:r>
              <a:rPr lang="en-US" sz="2800" baseline="0" dirty="0" smtClean="0"/>
              <a:t>Human) Dependence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06" y="5537201"/>
            <a:ext cx="2958025" cy="81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106" y="635000"/>
            <a:ext cx="3489369" cy="47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2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Repeat till happy or exhausted</a:t>
            </a:r>
          </a:p>
          <a:p>
            <a:pPr lvl="1"/>
            <a:r>
              <a:rPr lang="en-US" sz="1800" dirty="0" smtClean="0"/>
              <a:t>Selection (cull the herd)</a:t>
            </a:r>
            <a:endParaRPr lang="en-US" sz="1800" dirty="0"/>
          </a:p>
          <a:p>
            <a:pPr lvl="1"/>
            <a:r>
              <a:rPr lang="en-US" sz="1800" dirty="0" smtClean="0"/>
              <a:t>Cross-over (the rude bit)</a:t>
            </a:r>
          </a:p>
          <a:p>
            <a:pPr lvl="1"/>
            <a:r>
              <a:rPr lang="en-US" sz="1800" dirty="0" smtClean="0"/>
              <a:t>Mutation (stochastic jiggle)</a:t>
            </a:r>
          </a:p>
          <a:p>
            <a:pPr lvl="2"/>
            <a:endParaRPr lang="en-US" sz="1800" dirty="0" smtClean="0"/>
          </a:p>
          <a:p>
            <a:pPr lvl="1"/>
            <a:endParaRPr lang="en-US" sz="2000" dirty="0" smtClean="0"/>
          </a:p>
          <a:p>
            <a:pPr lvl="1"/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Pareto optimality and </a:t>
            </a:r>
            <a:br>
              <a:rPr lang="en-US" sz="4000" dirty="0" smtClean="0"/>
            </a:br>
            <a:r>
              <a:rPr lang="en-US" sz="4000" dirty="0" smtClean="0"/>
              <a:t>evolutionary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9" y="3633517"/>
            <a:ext cx="6073775" cy="257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5467" y="5797515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1475" y="5658391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1489" y="5428414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563" y="4959792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40" y="5247082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541" y="4959792"/>
            <a:ext cx="262662" cy="229977"/>
          </a:xfrm>
          <a:prstGeom prst="rect">
            <a:avLst/>
          </a:prstGeom>
          <a:solidFill>
            <a:srgbClr val="F81F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0851" y="4668480"/>
            <a:ext cx="262662" cy="229977"/>
          </a:xfrm>
          <a:prstGeom prst="rect">
            <a:avLst/>
          </a:prstGeom>
          <a:solidFill>
            <a:srgbClr val="7F82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7911" y="4460457"/>
            <a:ext cx="262662" cy="229977"/>
          </a:xfrm>
          <a:prstGeom prst="rect">
            <a:avLst/>
          </a:prstGeom>
          <a:solidFill>
            <a:srgbClr val="CAFEC3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04613" y="4138625"/>
            <a:ext cx="262662" cy="229977"/>
          </a:xfrm>
          <a:prstGeom prst="rect">
            <a:avLst/>
          </a:prstGeom>
          <a:solidFill>
            <a:srgbClr val="E9202A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195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Pareto frontier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-- </a:t>
            </a:r>
            <a:r>
              <a:rPr lang="en-US" dirty="0" smtClean="0"/>
              <a:t>better on some </a:t>
            </a:r>
            <a:br>
              <a:rPr lang="en-US" dirty="0" smtClean="0"/>
            </a:br>
            <a:r>
              <a:rPr lang="en-US" dirty="0" smtClean="0"/>
              <a:t>           criteria, worse on none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Selection</a:t>
            </a:r>
            <a:r>
              <a:rPr lang="en-US" sz="2000" dirty="0"/>
              <a:t>: </a:t>
            </a:r>
            <a:r>
              <a:rPr lang="en-US" sz="20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	</a:t>
            </a:r>
            <a:r>
              <a:rPr lang="en-US" dirty="0" smtClean="0"/>
              <a:t>-- generation</a:t>
            </a:r>
            <a:r>
              <a:rPr lang="en-US" dirty="0"/>
              <a:t>[i+1] </a:t>
            </a:r>
            <a:r>
              <a:rPr lang="en-US" dirty="0" smtClean="0"/>
              <a:t>comes </a:t>
            </a:r>
            <a:br>
              <a:rPr lang="en-US" dirty="0" smtClean="0"/>
            </a:br>
            <a:r>
              <a:rPr lang="en-US" dirty="0" smtClean="0"/>
              <a:t>            from Pareto </a:t>
            </a:r>
            <a:r>
              <a:rPr lang="en-US" dirty="0"/>
              <a:t>frontier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generation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321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7518400" cy="939482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Applications of SBSE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09" y="935038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100" dirty="0" smtClean="0"/>
              <a:t> 1. </a:t>
            </a:r>
            <a:r>
              <a:rPr lang="en-GB" sz="1100" dirty="0"/>
              <a:t>Requirements 	</a:t>
            </a:r>
            <a:r>
              <a:rPr lang="en-GB" sz="1100" b="1" dirty="0">
                <a:solidFill>
                  <a:srgbClr val="FF0000"/>
                </a:solidFill>
              </a:rPr>
              <a:t>Menzies, Feather</a:t>
            </a:r>
            <a:r>
              <a:rPr lang="en-GB" sz="1100" dirty="0"/>
              <a:t>, </a:t>
            </a:r>
            <a:r>
              <a:rPr lang="en-GB" sz="1100" dirty="0" err="1"/>
              <a:t>Bagnall</a:t>
            </a:r>
            <a:r>
              <a:rPr lang="en-GB" sz="1100" dirty="0"/>
              <a:t>, </a:t>
            </a:r>
            <a:r>
              <a:rPr lang="en-GB" sz="1100" dirty="0" err="1"/>
              <a:t>Mansouri</a:t>
            </a:r>
            <a:r>
              <a:rPr lang="en-GB" sz="11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 2. Transformation	Cooper, Ryan, </a:t>
            </a:r>
            <a:r>
              <a:rPr lang="en-GB" sz="1100" dirty="0" err="1" smtClean="0"/>
              <a:t>Schielke</a:t>
            </a:r>
            <a:r>
              <a:rPr lang="en-GB" sz="1100" dirty="0" smtClean="0"/>
              <a:t>, Subramanian, </a:t>
            </a:r>
            <a:r>
              <a:rPr lang="en-GB" sz="1100" dirty="0" err="1" smtClean="0"/>
              <a:t>Fatiregun</a:t>
            </a:r>
            <a:r>
              <a:rPr lang="en-GB" sz="11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 3.Effort prediction 	Aguilar-Ruiz, Burgess, </a:t>
            </a:r>
            <a:r>
              <a:rPr lang="en-GB" sz="1100" dirty="0" err="1" smtClean="0"/>
              <a:t>Dolado</a:t>
            </a:r>
            <a:r>
              <a:rPr lang="en-GB" sz="1100" dirty="0" smtClean="0"/>
              <a:t>, </a:t>
            </a:r>
            <a:r>
              <a:rPr lang="en-GB" sz="1100" dirty="0" err="1" smtClean="0"/>
              <a:t>Lefley</a:t>
            </a:r>
            <a:r>
              <a:rPr lang="en-GB" sz="1100" dirty="0" smtClean="0"/>
              <a:t>, </a:t>
            </a:r>
            <a:r>
              <a:rPr lang="en-GB" sz="1100" dirty="0" err="1" smtClean="0"/>
              <a:t>Shepperd</a:t>
            </a:r>
            <a:r>
              <a:rPr lang="en-GB" sz="11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 4. Management	Alba, </a:t>
            </a:r>
            <a:r>
              <a:rPr lang="en-GB" sz="1100" dirty="0" err="1" smtClean="0"/>
              <a:t>Antoniol</a:t>
            </a:r>
            <a:r>
              <a:rPr lang="en-GB" sz="1100" dirty="0" smtClean="0"/>
              <a:t>, Chicano, Di </a:t>
            </a:r>
            <a:r>
              <a:rPr lang="en-GB" sz="1100" dirty="0" err="1" smtClean="0"/>
              <a:t>Pentam</a:t>
            </a:r>
            <a:r>
              <a:rPr lang="en-GB" sz="1100" dirty="0" smtClean="0"/>
              <a:t> Greer, </a:t>
            </a:r>
            <a:r>
              <a:rPr lang="en-GB" sz="1100" dirty="0" err="1" smtClean="0"/>
              <a:t>Ruhe</a:t>
            </a:r>
            <a:endParaRPr lang="en-GB" sz="11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 5. Heap allocation	Cohen, </a:t>
            </a:r>
            <a:r>
              <a:rPr lang="en-GB" sz="1100" dirty="0" err="1" smtClean="0"/>
              <a:t>Kooi</a:t>
            </a:r>
            <a:r>
              <a:rPr lang="en-GB" sz="1100" dirty="0" smtClean="0"/>
              <a:t>, </a:t>
            </a:r>
            <a:r>
              <a:rPr lang="en-GB" sz="1100" dirty="0" err="1" smtClean="0"/>
              <a:t>Srisa</a:t>
            </a:r>
            <a:r>
              <a:rPr lang="en-GB" sz="11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 6. Regression test	Li, </a:t>
            </a:r>
            <a:r>
              <a:rPr lang="en-GB" sz="1100" dirty="0" err="1" smtClean="0"/>
              <a:t>Yoo</a:t>
            </a:r>
            <a:r>
              <a:rPr lang="en-GB" sz="1100" dirty="0" smtClean="0"/>
              <a:t>, </a:t>
            </a:r>
            <a:r>
              <a:rPr lang="en-GB" sz="1100" dirty="0" err="1" smtClean="0"/>
              <a:t>Elbaum</a:t>
            </a:r>
            <a:r>
              <a:rPr lang="en-GB" sz="1100" dirty="0" smtClean="0"/>
              <a:t>, </a:t>
            </a:r>
            <a:r>
              <a:rPr lang="en-GB" sz="1100" dirty="0" err="1" smtClean="0"/>
              <a:t>Rothermel</a:t>
            </a:r>
            <a:r>
              <a:rPr lang="en-GB" sz="1100" dirty="0" smtClean="0"/>
              <a:t>, Walcott, </a:t>
            </a:r>
            <a:r>
              <a:rPr lang="en-GB" sz="1100" dirty="0" err="1" smtClean="0"/>
              <a:t>Soffa</a:t>
            </a:r>
            <a:r>
              <a:rPr lang="en-GB" sz="1100" dirty="0" smtClean="0"/>
              <a:t>, </a:t>
            </a:r>
            <a:r>
              <a:rPr lang="en-GB" sz="1100" dirty="0" err="1" smtClean="0"/>
              <a:t>Kampfhamer</a:t>
            </a:r>
            <a:r>
              <a:rPr lang="en-GB" sz="11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 7. SOA 	</a:t>
            </a:r>
            <a:r>
              <a:rPr lang="en-GB" sz="1100" dirty="0" err="1" smtClean="0"/>
              <a:t>Canfora</a:t>
            </a:r>
            <a:r>
              <a:rPr lang="en-GB" sz="1100" dirty="0" smtClean="0"/>
              <a:t>, Di </a:t>
            </a:r>
            <a:r>
              <a:rPr lang="en-GB" sz="1100" dirty="0" err="1" smtClean="0"/>
              <a:t>Penta</a:t>
            </a:r>
            <a:r>
              <a:rPr lang="en-GB" sz="1100" dirty="0" smtClean="0"/>
              <a:t>, Esposito, </a:t>
            </a:r>
            <a:r>
              <a:rPr lang="en-GB" sz="1100" dirty="0" err="1" smtClean="0"/>
              <a:t>Villani</a:t>
            </a:r>
            <a:r>
              <a:rPr lang="en-GB" sz="11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 8. Refactoring	</a:t>
            </a:r>
            <a:r>
              <a:rPr lang="en-GB" sz="1100" dirty="0" err="1" smtClean="0"/>
              <a:t>Antoniol</a:t>
            </a:r>
            <a:r>
              <a:rPr lang="en-GB" sz="1100" dirty="0" smtClean="0"/>
              <a:t>, Briand, </a:t>
            </a:r>
            <a:r>
              <a:rPr lang="en-GB" sz="1100" dirty="0" err="1" smtClean="0"/>
              <a:t>Cinneide</a:t>
            </a:r>
            <a:r>
              <a:rPr lang="en-GB" sz="1100" dirty="0" smtClean="0"/>
              <a:t>, O’Keeffe, Merlo, </a:t>
            </a:r>
            <a:r>
              <a:rPr lang="en-GB" sz="1100" dirty="0" err="1" smtClean="0"/>
              <a:t>Seng</a:t>
            </a:r>
            <a:r>
              <a:rPr lang="en-GB" sz="1100" dirty="0" smtClean="0"/>
              <a:t>, </a:t>
            </a:r>
            <a:r>
              <a:rPr lang="en-GB" sz="1100" dirty="0" err="1" smtClean="0"/>
              <a:t>Tratt</a:t>
            </a:r>
            <a:endParaRPr lang="en-GB" sz="11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 9. Test Generation	Alba, Binkley, </a:t>
            </a:r>
            <a:r>
              <a:rPr lang="en-GB" sz="1100" dirty="0" err="1" smtClean="0"/>
              <a:t>Bottaci</a:t>
            </a:r>
            <a:r>
              <a:rPr lang="en-GB" sz="1100" dirty="0" smtClean="0"/>
              <a:t>, Briand, Chicano, Clark, Cohen, </a:t>
            </a:r>
            <a:r>
              <a:rPr lang="en-GB" sz="1100" dirty="0" err="1" smtClean="0"/>
              <a:t>Gutjahr</a:t>
            </a:r>
            <a:r>
              <a:rPr lang="en-GB" sz="1100" dirty="0" smtClean="0"/>
              <a:t>,  </a:t>
            </a:r>
            <a:r>
              <a:rPr lang="en-GB" sz="1100" dirty="0" err="1" smtClean="0"/>
              <a:t>Harrold</a:t>
            </a:r>
            <a:r>
              <a:rPr lang="en-GB" sz="1100" dirty="0" smtClean="0"/>
              <a:t>, Holcombe, Jones, </a:t>
            </a:r>
            <a:r>
              <a:rPr lang="en-GB" sz="1100" dirty="0" err="1" smtClean="0"/>
              <a:t>Korel</a:t>
            </a:r>
            <a:r>
              <a:rPr lang="en-GB" sz="1100" dirty="0" smtClean="0"/>
              <a:t>, </a:t>
            </a:r>
            <a:r>
              <a:rPr lang="en-GB" sz="1100" dirty="0" err="1" smtClean="0"/>
              <a:t>Pargass</a:t>
            </a:r>
            <a:r>
              <a:rPr lang="en-GB" sz="1100" dirty="0" smtClean="0"/>
              <a:t>, Reformat, Roper, McMinn, Michael, </a:t>
            </a:r>
            <a:r>
              <a:rPr lang="en-GB" sz="1100" dirty="0" err="1" smtClean="0"/>
              <a:t>Sthamer</a:t>
            </a:r>
            <a:r>
              <a:rPr lang="en-GB" sz="1100" dirty="0" smtClean="0"/>
              <a:t>, Tracy, </a:t>
            </a:r>
            <a:r>
              <a:rPr lang="en-GB" sz="1100" dirty="0" err="1" smtClean="0"/>
              <a:t>Tonella,Xanthakis</a:t>
            </a:r>
            <a:r>
              <a:rPr lang="en-GB" sz="11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10. Maintenance	</a:t>
            </a:r>
            <a:r>
              <a:rPr lang="en-GB" sz="1100" dirty="0" err="1" smtClean="0"/>
              <a:t>Antoniol</a:t>
            </a:r>
            <a:r>
              <a:rPr lang="en-GB" sz="1100" dirty="0" smtClean="0"/>
              <a:t>, Lutz, Di </a:t>
            </a:r>
            <a:r>
              <a:rPr lang="en-GB" sz="1100" dirty="0" err="1" smtClean="0"/>
              <a:t>Penta</a:t>
            </a:r>
            <a:r>
              <a:rPr lang="en-GB" sz="1100" dirty="0" smtClean="0"/>
              <a:t>, </a:t>
            </a:r>
            <a:r>
              <a:rPr lang="en-GB" sz="1100" dirty="0" err="1" smtClean="0"/>
              <a:t>Madhavi</a:t>
            </a:r>
            <a:r>
              <a:rPr lang="en-GB" sz="1100" dirty="0" smtClean="0"/>
              <a:t>, </a:t>
            </a:r>
            <a:r>
              <a:rPr lang="en-GB" sz="1100" dirty="0" err="1" smtClean="0"/>
              <a:t>Mancoridis</a:t>
            </a:r>
            <a:r>
              <a:rPr lang="en-GB" sz="11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11. Model checking	Alba, Chicano, </a:t>
            </a:r>
            <a:r>
              <a:rPr lang="en-GB" sz="1100" dirty="0" err="1" smtClean="0"/>
              <a:t>Godefroid</a:t>
            </a:r>
            <a:endParaRPr lang="en-GB" sz="11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12. Probing	Cohen, </a:t>
            </a:r>
            <a:r>
              <a:rPr lang="en-GB" sz="1100" dirty="0" err="1" smtClean="0"/>
              <a:t>Elbaum</a:t>
            </a:r>
            <a:r>
              <a:rPr lang="en-GB" sz="11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13. UIOs	</a:t>
            </a:r>
            <a:r>
              <a:rPr lang="en-GB" sz="1100" dirty="0" err="1" smtClean="0"/>
              <a:t>Derderian</a:t>
            </a:r>
            <a:r>
              <a:rPr lang="en-GB" sz="1100" dirty="0" smtClean="0"/>
              <a:t>, </a:t>
            </a:r>
            <a:r>
              <a:rPr lang="en-GB" sz="1100" dirty="0" err="1" smtClean="0"/>
              <a:t>Guo</a:t>
            </a:r>
            <a:r>
              <a:rPr lang="en-GB" sz="1100" dirty="0" smtClean="0"/>
              <a:t>, </a:t>
            </a:r>
            <a:r>
              <a:rPr lang="en-GB" sz="1100" dirty="0" err="1" smtClean="0"/>
              <a:t>Hierons</a:t>
            </a:r>
            <a:endParaRPr lang="en-GB" sz="11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14. Comprehension	Gold, Li, </a:t>
            </a:r>
            <a:r>
              <a:rPr lang="en-GB" sz="1100" dirty="0" err="1" smtClean="0"/>
              <a:t>Mahdavi</a:t>
            </a:r>
            <a:endParaRPr lang="en-GB" sz="11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15. Protocols	Alba, Clark, Jacob, </a:t>
            </a:r>
            <a:r>
              <a:rPr lang="en-GB" sz="1100" dirty="0" err="1" smtClean="0"/>
              <a:t>Troya</a:t>
            </a:r>
            <a:endParaRPr lang="en-GB" sz="11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16. Component </a:t>
            </a:r>
            <a:r>
              <a:rPr lang="en-GB" sz="1100" dirty="0" err="1" smtClean="0"/>
              <a:t>sel</a:t>
            </a:r>
            <a:r>
              <a:rPr lang="en-GB" sz="1100" dirty="0" smtClean="0"/>
              <a:t>	Baker, </a:t>
            </a:r>
            <a:r>
              <a:rPr lang="en-GB" sz="1100" dirty="0" err="1" smtClean="0"/>
              <a:t>Skaliotis</a:t>
            </a:r>
            <a:r>
              <a:rPr lang="en-GB" sz="1100" dirty="0" smtClean="0"/>
              <a:t>, </a:t>
            </a:r>
            <a:r>
              <a:rPr lang="en-GB" sz="1100" dirty="0" err="1" smtClean="0"/>
              <a:t>Steinhofel</a:t>
            </a:r>
            <a:r>
              <a:rPr lang="en-GB" sz="1100" dirty="0" smtClean="0"/>
              <a:t>, </a:t>
            </a:r>
            <a:r>
              <a:rPr lang="en-GB" sz="1100" dirty="0" err="1" smtClean="0"/>
              <a:t>Yoo</a:t>
            </a:r>
            <a:endParaRPr lang="en-GB" sz="11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100" dirty="0" smtClean="0"/>
              <a:t>17. Agent Oriented	Haas, </a:t>
            </a:r>
            <a:r>
              <a:rPr lang="en-GB" sz="1100" dirty="0" err="1" smtClean="0"/>
              <a:t>Peysakhov</a:t>
            </a:r>
            <a:r>
              <a:rPr lang="en-GB" sz="1100" dirty="0" smtClean="0"/>
              <a:t>, Sinclair, </a:t>
            </a:r>
            <a:r>
              <a:rPr lang="en-GB" sz="1100" dirty="0" err="1" smtClean="0"/>
              <a:t>Shami</a:t>
            </a:r>
            <a:r>
              <a:rPr lang="en-GB" sz="1100" dirty="0" smtClean="0"/>
              <a:t>, </a:t>
            </a:r>
            <a:r>
              <a:rPr lang="en-GB" sz="1100" dirty="0" err="1" smtClean="0"/>
              <a:t>Mancoridis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6985" y="92075"/>
            <a:ext cx="2133600" cy="365125"/>
          </a:xfrm>
        </p:spPr>
        <p:txBody>
          <a:bodyPr/>
          <a:lstStyle/>
          <a:p>
            <a:fld id="{C412E44A-10FE-124C-9D59-ED9E4A2FA180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8510" y="1193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11210" y="1485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11210" y="17780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6610" y="20701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49310" y="2336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9310" y="26162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2010" y="2895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2010" y="31750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610" y="38862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6610" y="41910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9310" y="44831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6610" y="4800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49310" y="51181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9310" y="5384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9310" y="5651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62010" y="5956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55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Explosive growth in SBSE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281440"/>
            <a:ext cx="8356747" cy="26555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Q: Why? </a:t>
            </a:r>
          </a:p>
          <a:p>
            <a:pPr marL="0" indent="0">
              <a:buNone/>
            </a:pPr>
            <a:r>
              <a:rPr lang="en-US" dirty="0" smtClean="0"/>
              <a:t>A: Thanks to Big Data, more access to more </a:t>
            </a:r>
            <a:r>
              <a:rPr lang="en-US" dirty="0" err="1" smtClean="0"/>
              <a:t>cpu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01" y="1342127"/>
            <a:ext cx="6234729" cy="40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4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A3292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088312" cy="4571999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Why build more tools </a:t>
            </a:r>
            <a:r>
              <a:rPr lang="en-US" sz="6000" b="1" dirty="0" smtClean="0">
                <a:solidFill>
                  <a:schemeClr val="bg1"/>
                </a:solidFill>
              </a:rPr>
              <a:t>for </a:t>
            </a:r>
            <a:r>
              <a:rPr lang="en-US" sz="6000" b="1" dirty="0" smtClean="0">
                <a:solidFill>
                  <a:schemeClr val="bg1"/>
                </a:solidFill>
              </a:rPr>
              <a:t>SBSE and </a:t>
            </a:r>
            <a:br>
              <a:rPr lang="en-US" sz="6000" b="1" dirty="0" smtClean="0">
                <a:solidFill>
                  <a:schemeClr val="bg1"/>
                </a:solidFill>
              </a:rPr>
            </a:br>
            <a:r>
              <a:rPr lang="en-US" sz="6000" b="1" dirty="0" smtClean="0">
                <a:solidFill>
                  <a:schemeClr val="bg1"/>
                </a:solidFill>
              </a:rPr>
              <a:t>goal-oriented RE? 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(Aren’t there enough already?)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>
                <a:solidFill>
                  <a:srgbClr val="FFFFFF"/>
                </a:solidFill>
              </a:rPr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we need more SBSE tools </a:t>
            </a:r>
            <a:br>
              <a:rPr lang="en-US" dirty="0" smtClean="0"/>
            </a:br>
            <a:r>
              <a:rPr lang="en-US" dirty="0" smtClean="0"/>
              <a:t>for goal-based 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38" y="1882486"/>
            <a:ext cx="3950849" cy="159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34" y="4017859"/>
            <a:ext cx="4058966" cy="198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5598" y="3228081"/>
            <a:ext cx="1074633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Spea</a:t>
            </a:r>
            <a:r>
              <a:rPr lang="en-US" sz="2400" dirty="0">
                <a:solidFill>
                  <a:srgbClr val="EEECE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047" y="3787026"/>
            <a:ext cx="1176674" cy="461665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EEECE1"/>
                </a:solidFill>
              </a:rPr>
              <a:t>Nsga</a:t>
            </a:r>
            <a:r>
              <a:rPr lang="en-US" sz="2400" dirty="0" smtClean="0">
                <a:solidFill>
                  <a:srgbClr val="EEECE1"/>
                </a:solidFill>
              </a:rPr>
              <a:t>-II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635" y="2565090"/>
            <a:ext cx="612217" cy="461665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DE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9886" y="2818736"/>
            <a:ext cx="115969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Scatter </a:t>
            </a:r>
          </a:p>
          <a:p>
            <a:r>
              <a:rPr lang="en-US" sz="2400" dirty="0" smtClean="0">
                <a:solidFill>
                  <a:srgbClr val="EEECE1"/>
                </a:solidFill>
              </a:rPr>
              <a:t>search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81825" y="2033257"/>
            <a:ext cx="834634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PSO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0283" y="3999274"/>
            <a:ext cx="595035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802424"/>
            <a:ext cx="107403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EEECE1"/>
                </a:solidFill>
              </a:rPr>
              <a:t>mocell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7226" y="5215572"/>
            <a:ext cx="54383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Z3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0444" y="2341682"/>
            <a:ext cx="889987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IBEA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041806" y="1529543"/>
            <a:ext cx="47171" cy="2547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22155" y="4076847"/>
            <a:ext cx="2119651" cy="1858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1806" y="4076847"/>
            <a:ext cx="1636294" cy="1906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2454" y="575019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SMT solvers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80444" y="3237767"/>
            <a:ext cx="1005804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GALE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8753" y="4405416"/>
            <a:ext cx="1262184" cy="461665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EEECE1"/>
                </a:solidFill>
              </a:rPr>
              <a:t>Nsga</a:t>
            </a:r>
            <a:r>
              <a:rPr lang="en-US" sz="2400" dirty="0" smtClean="0">
                <a:solidFill>
                  <a:srgbClr val="EEECE1"/>
                </a:solidFill>
              </a:rPr>
              <a:t>-</a:t>
            </a:r>
            <a:r>
              <a:rPr lang="en-US" sz="2400" dirty="0" smtClean="0">
                <a:solidFill>
                  <a:srgbClr val="EEECE1"/>
                </a:solidFill>
              </a:rPr>
              <a:t>III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047" y="4984739"/>
            <a:ext cx="1398790" cy="461665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MOEA/D</a:t>
            </a:r>
            <a:endParaRPr lang="en-US" sz="2400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9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1-24 at 1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39" y="1249439"/>
            <a:ext cx="5781477" cy="4147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</a:t>
            </a:r>
            <a:br>
              <a:rPr lang="en-US" dirty="0" smtClean="0"/>
            </a:br>
            <a:r>
              <a:rPr lang="en-US" dirty="0"/>
              <a:t>F</a:t>
            </a:r>
            <a:r>
              <a:rPr lang="en-US" dirty="0" smtClean="0"/>
              <a:t>eature maps </a:t>
            </a:r>
            <a:r>
              <a:rPr lang="en-US" dirty="0" smtClean="0">
                <a:sym typeface="Wingdings"/>
              </a:rPr>
              <a:t>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71484" cy="492909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Design product line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0000FF"/>
                </a:solidFill>
              </a:rPr>
              <a:t> [Kang’90]</a:t>
            </a:r>
            <a:br>
              <a:rPr lang="en-US" sz="2400" dirty="0" smtClean="0">
                <a:solidFill>
                  <a:srgbClr val="0000FF"/>
                </a:solidFill>
              </a:rPr>
            </a:b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Add in </a:t>
            </a:r>
            <a:r>
              <a:rPr lang="en-US" sz="2400" dirty="0"/>
              <a:t>known constraints </a:t>
            </a:r>
            <a:endParaRPr lang="en-US" sz="2400" dirty="0" smtClean="0"/>
          </a:p>
          <a:p>
            <a:pPr lvl="1"/>
            <a:r>
              <a:rPr lang="en-US" sz="2000" dirty="0" smtClean="0"/>
              <a:t>E.g. “</a:t>
            </a:r>
            <a:r>
              <a:rPr lang="en-US" sz="2000" dirty="0"/>
              <a:t>if we use a camera then we need a high resolution screen”.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E</a:t>
            </a:r>
            <a:r>
              <a:rPr lang="en-US" sz="2400" dirty="0" smtClean="0"/>
              <a:t>xtract </a:t>
            </a:r>
            <a:r>
              <a:rPr lang="en-US" sz="2400" dirty="0"/>
              <a:t>products </a:t>
            </a:r>
            <a:endParaRPr lang="en-US" sz="2400" dirty="0" smtClean="0"/>
          </a:p>
          <a:p>
            <a:pPr lvl="1"/>
            <a:r>
              <a:rPr lang="en-US" sz="2000" dirty="0" smtClean="0"/>
              <a:t>Find subsets </a:t>
            </a:r>
            <a:r>
              <a:rPr lang="en-US" sz="2000" dirty="0"/>
              <a:t>of the product lines that satisfy </a:t>
            </a:r>
            <a:r>
              <a:rPr lang="en-US" sz="2000" dirty="0" smtClean="0"/>
              <a:t>constraints.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If no constraints, linear time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Otherwise, can defeat </a:t>
            </a:r>
            <a:br>
              <a:rPr lang="en-US" sz="2000" dirty="0" smtClean="0"/>
            </a:br>
            <a:r>
              <a:rPr lang="en-US" sz="2000" dirty="0" smtClean="0"/>
              <a:t>state-of-the-art optimizers </a:t>
            </a:r>
            <a:r>
              <a:rPr lang="en-US" sz="2000" dirty="0" smtClean="0">
                <a:solidFill>
                  <a:srgbClr val="0000FF"/>
                </a:solidFill>
              </a:rPr>
              <a:t>[Pohl et at, ASE’11] [</a:t>
            </a:r>
            <a:r>
              <a:rPr lang="en-US" sz="2000" dirty="0" err="1" smtClean="0">
                <a:solidFill>
                  <a:srgbClr val="0000FF"/>
                </a:solidFill>
              </a:rPr>
              <a:t>Sayyad</a:t>
            </a:r>
            <a:r>
              <a:rPr lang="en-US" sz="2000" dirty="0" smtClean="0">
                <a:solidFill>
                  <a:srgbClr val="0000FF"/>
                </a:solidFill>
              </a:rPr>
              <a:t>, Menzies ICSE’13]</a:t>
            </a:r>
            <a:r>
              <a:rPr lang="en-US" sz="2000" dirty="0" smtClean="0"/>
              <a:t>.</a:t>
            </a:r>
          </a:p>
          <a:p>
            <a:pPr lvl="2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041" y="4237453"/>
            <a:ext cx="1327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Tree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626591" y="3777903"/>
            <a:ext cx="172440" cy="4595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38655" y="4237454"/>
            <a:ext cx="1506157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8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1-24 at 1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39" y="1249439"/>
            <a:ext cx="5781477" cy="41477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Size of feature maps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3780714" cy="4525963"/>
          </a:xfrm>
        </p:spPr>
        <p:txBody>
          <a:bodyPr>
            <a:normAutofit/>
          </a:bodyPr>
          <a:lstStyle/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00"/>
                </a:solidFill>
              </a:rPr>
              <a:t>This model: 10 features, 8 rules</a:t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FF"/>
                </a:solidFill>
              </a:rPr>
              <a:t>[</a:t>
            </a:r>
            <a:r>
              <a:rPr lang="en-US" sz="1800" dirty="0" err="1" smtClean="0">
                <a:solidFill>
                  <a:srgbClr val="0000FF"/>
                </a:solidFill>
              </a:rPr>
              <a:t>www.splot</a:t>
            </a:r>
            <a:r>
              <a:rPr lang="en-US" sz="1800" dirty="0" err="1">
                <a:solidFill>
                  <a:srgbClr val="0000FF"/>
                </a:solidFill>
              </a:rPr>
              <a:t>-</a:t>
            </a:r>
            <a:r>
              <a:rPr lang="en-US" sz="1800" dirty="0" err="1" smtClean="0">
                <a:solidFill>
                  <a:srgbClr val="0000FF"/>
                </a:solidFill>
              </a:rPr>
              <a:t>research.org</a:t>
            </a:r>
            <a:r>
              <a:rPr lang="en-US" sz="1800" dirty="0" smtClean="0">
                <a:solidFill>
                  <a:srgbClr val="0000FF"/>
                </a:solidFill>
              </a:rPr>
              <a:t>]</a:t>
            </a:r>
            <a:r>
              <a:rPr lang="en-US" sz="1800" dirty="0" smtClean="0">
                <a:solidFill>
                  <a:srgbClr val="000000"/>
                </a:solidFill>
              </a:rPr>
              <a:t>: 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ESHOP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290 </a:t>
            </a:r>
            <a:r>
              <a:rPr lang="en-US" sz="1800" dirty="0">
                <a:solidFill>
                  <a:srgbClr val="000000"/>
                </a:solidFill>
              </a:rPr>
              <a:t>Features, 421 Rules 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00"/>
                </a:solidFill>
              </a:rPr>
              <a:t>LINUX kernel variability project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       LINUX x86 kernel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       6,888 </a:t>
            </a:r>
            <a:r>
              <a:rPr lang="en-US" sz="1800" dirty="0">
                <a:solidFill>
                  <a:srgbClr val="000000"/>
                </a:solidFill>
              </a:rPr>
              <a:t>Features; 344,000 </a:t>
            </a:r>
            <a:r>
              <a:rPr lang="en-US" sz="1800" dirty="0" smtClean="0">
                <a:solidFill>
                  <a:srgbClr val="000000"/>
                </a:solidFill>
              </a:rPr>
              <a:t>Rules</a:t>
            </a:r>
          </a:p>
          <a:p>
            <a:pPr marL="222250" lvl="1" indent="-222250">
              <a:lnSpc>
                <a:spcPct val="80000"/>
              </a:lnSpc>
            </a:pPr>
            <a:endParaRPr lang="en-US" sz="1200" dirty="0" smtClean="0"/>
          </a:p>
          <a:p>
            <a:pPr marL="222250" indent="-222250"/>
            <a:endParaRPr lang="en-US" sz="2000" dirty="0" smtClean="0"/>
          </a:p>
          <a:p>
            <a:pPr marL="222250" indent="-22225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Screen Shot 2012-11-24 at 11.22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6" y="4397944"/>
            <a:ext cx="4705913" cy="19584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93644" y="5663852"/>
            <a:ext cx="233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Cross-Tree Constraints</a:t>
            </a: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3683000" y="5848518"/>
            <a:ext cx="191064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3461035" y="5806559"/>
            <a:ext cx="109181" cy="3655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8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 studies:</a:t>
            </a:r>
            <a:br>
              <a:rPr lang="en-US" dirty="0" smtClean="0"/>
            </a:br>
            <a:r>
              <a:rPr lang="en-US" dirty="0" smtClean="0"/>
              <a:t>     2 or  3 or 4</a:t>
            </a:r>
            <a:r>
              <a:rPr lang="en-US" dirty="0"/>
              <a:t> </a:t>
            </a:r>
            <a:r>
              <a:rPr lang="en-US" dirty="0" smtClean="0"/>
              <a:t>or 5</a:t>
            </a:r>
            <a:r>
              <a:rPr lang="en-US" dirty="0"/>
              <a:t>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503" y="2108583"/>
            <a:ext cx="866092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Software engineering = navigating the user</a:t>
            </a:r>
            <a:r>
              <a:rPr lang="en-US" sz="2400" dirty="0"/>
              <a:t> </a:t>
            </a:r>
            <a:r>
              <a:rPr lang="en-US" sz="2400" dirty="0" smtClean="0"/>
              <a:t> goals: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Satisfy the </a:t>
            </a:r>
            <a:r>
              <a:rPr lang="en-US" sz="2000" i="1" u="sng" dirty="0" smtClean="0"/>
              <a:t>most</a:t>
            </a:r>
            <a:r>
              <a:rPr lang="en-US" sz="2000" dirty="0" smtClean="0"/>
              <a:t> </a:t>
            </a:r>
            <a:r>
              <a:rPr lang="en-US" sz="2000" dirty="0"/>
              <a:t>domain constraints (0 ≤  #violations ≤ 100%)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O</a:t>
            </a:r>
            <a:r>
              <a:rPr lang="en-US" sz="2000" dirty="0" smtClean="0"/>
              <a:t>ffers </a:t>
            </a:r>
            <a:r>
              <a:rPr lang="en-US" sz="2000" i="1" u="sng" dirty="0"/>
              <a:t>most</a:t>
            </a:r>
            <a:r>
              <a:rPr lang="en-US" sz="2000" dirty="0"/>
              <a:t>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Build “stuff” In </a:t>
            </a:r>
            <a:r>
              <a:rPr lang="en-US" sz="2000" i="1" u="sng" dirty="0"/>
              <a:t>least</a:t>
            </a:r>
            <a:r>
              <a:rPr lang="en-US" sz="2000" dirty="0"/>
              <a:t>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That we have used </a:t>
            </a:r>
            <a:r>
              <a:rPr lang="en-US" sz="2000" i="1" u="sng" dirty="0"/>
              <a:t>most</a:t>
            </a:r>
            <a:r>
              <a:rPr lang="en-US" sz="2000" dirty="0"/>
              <a:t> before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Using features with </a:t>
            </a:r>
            <a:r>
              <a:rPr lang="en-US" sz="2000" i="1" u="sng" dirty="0"/>
              <a:t>least</a:t>
            </a:r>
            <a:r>
              <a:rPr lang="en-US" sz="2000" dirty="0"/>
              <a:t>  </a:t>
            </a:r>
            <a:r>
              <a:rPr lang="en-US" sz="2000" dirty="0" smtClean="0"/>
              <a:t>known defects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Binary goals= 1,2</a:t>
            </a:r>
          </a:p>
          <a:p>
            <a:pPr lvl="1"/>
            <a:r>
              <a:rPr lang="en-US" sz="2000" dirty="0" smtClean="0"/>
              <a:t>Tri-goals= 1,2,3</a:t>
            </a:r>
          </a:p>
          <a:p>
            <a:pPr lvl="1"/>
            <a:r>
              <a:rPr lang="en-US" sz="2000" dirty="0" smtClean="0"/>
              <a:t>Quad-goals= 1,2,3,4</a:t>
            </a:r>
          </a:p>
          <a:p>
            <a:pPr lvl="1"/>
            <a:r>
              <a:rPr lang="en-US" sz="2000" dirty="0" smtClean="0"/>
              <a:t>Five-goals=  1,2,3,4,5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" y="2781300"/>
            <a:ext cx="1079500" cy="3416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Abdel Salam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Sayyad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Tim Menzies,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Hany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Ammar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value of user preferences in search-based software engineering: a case study in software product lines.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ICSE 2013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492-501</a:t>
            </a:r>
          </a:p>
        </p:txBody>
      </p:sp>
    </p:spTree>
    <p:extLst>
      <p:ext uri="{BB962C8B-B14F-4D97-AF65-F5344CB8AC3E}">
        <p14:creationId xmlns:p14="http://schemas.microsoft.com/office/powerpoint/2010/main" val="23586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3" y="14422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HV            </a:t>
            </a:r>
            <a:r>
              <a:rPr lang="en-US" sz="1600" dirty="0" smtClean="0"/>
              <a:t>     </a:t>
            </a:r>
            <a:r>
              <a:rPr lang="en-US" sz="1600" dirty="0" smtClean="0"/>
              <a:t>= </a:t>
            </a:r>
            <a:r>
              <a:rPr lang="en-US" sz="1600" dirty="0" err="1" smtClean="0"/>
              <a:t>hypervolume</a:t>
            </a:r>
            <a:r>
              <a:rPr lang="en-US" sz="1600" dirty="0" smtClean="0"/>
              <a:t> of dominated region</a:t>
            </a:r>
            <a:br>
              <a:rPr lang="en-US" sz="1600" dirty="0" smtClean="0"/>
            </a:br>
            <a:r>
              <a:rPr lang="en-US" sz="1600" dirty="0" smtClean="0"/>
              <a:t>Spread     </a:t>
            </a:r>
            <a:r>
              <a:rPr lang="en-US" sz="1600" dirty="0" smtClean="0"/>
              <a:t>   </a:t>
            </a:r>
            <a:r>
              <a:rPr lang="en-US" sz="1600" dirty="0" smtClean="0"/>
              <a:t>= coverage of frontier</a:t>
            </a:r>
            <a:br>
              <a:rPr lang="en-US" sz="1600" dirty="0" smtClean="0"/>
            </a:br>
            <a:r>
              <a:rPr lang="en-US" sz="1600" dirty="0" smtClean="0"/>
              <a:t>% correct = %constraints satisfied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28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931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Example performance criteria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93" y="1150374"/>
            <a:ext cx="2759555" cy="22667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63144" y="4204185"/>
            <a:ext cx="518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in bi-goal space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Note: example on next slide reports</a:t>
            </a:r>
            <a:br>
              <a:rPr lang="en-US" dirty="0" smtClean="0"/>
            </a:br>
            <a:r>
              <a:rPr lang="en-US" dirty="0" smtClean="0"/>
              <a:t>           HV, spread for bi, tri, quad, five objective space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4" idx="0"/>
          </p:cNvCxnSpPr>
          <p:nvPr/>
        </p:nvCxnSpPr>
        <p:spPr>
          <a:xfrm flipV="1">
            <a:off x="4356594" y="3267185"/>
            <a:ext cx="1850117" cy="93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" y="2781300"/>
            <a:ext cx="1079500" cy="3416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Abdel Salam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Sayyad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Tim Menzies,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Hany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Ammar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value of user preferences in search-based software engineering: a case study in software product lines.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ICSE 2013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492-501</a:t>
            </a:r>
          </a:p>
        </p:txBody>
      </p:sp>
    </p:spTree>
    <p:extLst>
      <p:ext uri="{BB962C8B-B14F-4D97-AF65-F5344CB8AC3E}">
        <p14:creationId xmlns:p14="http://schemas.microsoft.com/office/powerpoint/2010/main" val="143976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3" y="14422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HV             </a:t>
            </a:r>
            <a:r>
              <a:rPr lang="en-US" sz="1800" dirty="0" smtClean="0"/>
              <a:t>    = </a:t>
            </a:r>
            <a:r>
              <a:rPr lang="en-US" sz="1800" dirty="0" err="1" smtClean="0"/>
              <a:t>hypervolume</a:t>
            </a:r>
            <a:r>
              <a:rPr lang="en-US" sz="1800" dirty="0" smtClean="0"/>
              <a:t> of dominated region</a:t>
            </a:r>
            <a:br>
              <a:rPr lang="en-US" sz="1800" dirty="0" smtClean="0"/>
            </a:br>
            <a:r>
              <a:rPr lang="en-US" sz="1800" dirty="0" smtClean="0"/>
              <a:t>Spread      </a:t>
            </a:r>
            <a:r>
              <a:rPr lang="en-US" sz="1800" dirty="0" smtClean="0"/>
              <a:t>  = </a:t>
            </a:r>
            <a:r>
              <a:rPr lang="en-US" sz="1800" dirty="0" smtClean="0"/>
              <a:t>coverage of frontier</a:t>
            </a:r>
            <a:br>
              <a:rPr lang="en-US" sz="1800" dirty="0" smtClean="0"/>
            </a:br>
            <a:r>
              <a:rPr lang="en-US" sz="1800" dirty="0" smtClean="0"/>
              <a:t>% correct = %constraints satisfied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7525" y="3435737"/>
            <a:ext cx="9144000" cy="2097391"/>
            <a:chOff x="-28221" y="3086090"/>
            <a:chExt cx="9326882" cy="2274449"/>
          </a:xfrm>
        </p:grpSpPr>
        <p:pic>
          <p:nvPicPr>
            <p:cNvPr id="3" name="Picture 2" descr="Screen Shot 2013-12-29 at 11.35.3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7" y="3753473"/>
              <a:ext cx="9144000" cy="1607066"/>
            </a:xfrm>
            <a:prstGeom prst="rect">
              <a:avLst/>
            </a:prstGeom>
          </p:spPr>
        </p:pic>
        <p:pic>
          <p:nvPicPr>
            <p:cNvPr id="4" name="Picture 3" descr="Screen Shot 2013-12-29 at 11.36.0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21" y="3086090"/>
              <a:ext cx="9326882" cy="68071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342402" y="5933112"/>
            <a:ext cx="129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similar </a:t>
            </a:r>
          </a:p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1332" y="5606970"/>
            <a:ext cx="5342639" cy="658613"/>
            <a:chOff x="1671332" y="5606970"/>
            <a:chExt cx="5342639" cy="658613"/>
          </a:xfrm>
        </p:grpSpPr>
        <p:sp>
          <p:nvSpPr>
            <p:cNvPr id="9" name="TextBox 8"/>
            <p:cNvSpPr txBox="1"/>
            <p:nvPr/>
          </p:nvSpPr>
          <p:spPr>
            <a:xfrm>
              <a:off x="1816245" y="5896251"/>
              <a:ext cx="4837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Very different,  particularly in % correct</a:t>
              </a:r>
              <a:endParaRPr lang="en-US" dirty="0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4180093" y="3098209"/>
              <a:ext cx="325118" cy="5342639"/>
            </a:xfrm>
            <a:prstGeom prst="leftBrace">
              <a:avLst>
                <a:gd name="adj1" fmla="val 8333"/>
                <a:gd name="adj2" fmla="val 2494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eft Brace 10"/>
          <p:cNvSpPr/>
          <p:nvPr/>
        </p:nvSpPr>
        <p:spPr>
          <a:xfrm rot="16200000">
            <a:off x="7837990" y="4923498"/>
            <a:ext cx="325120" cy="16920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8312" y="4282788"/>
            <a:ext cx="812144" cy="1151923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43052" y="4087058"/>
            <a:ext cx="812144" cy="187264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19686" y="2837579"/>
            <a:ext cx="1531188" cy="1249479"/>
            <a:chOff x="719686" y="2837579"/>
            <a:chExt cx="1531188" cy="1249479"/>
          </a:xfrm>
        </p:grpSpPr>
        <p:sp>
          <p:nvSpPr>
            <p:cNvPr id="21" name="TextBox 20"/>
            <p:cNvSpPr txBox="1"/>
            <p:nvPr/>
          </p:nvSpPr>
          <p:spPr>
            <a:xfrm>
              <a:off x="719686" y="2837579"/>
              <a:ext cx="1531188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008000"/>
                  </a:solidFill>
                  <a:latin typeface="Chalkduster"/>
                  <a:cs typeface="Chalkduster"/>
                </a:rPr>
                <a:t>Continuous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008000"/>
                  </a:solidFill>
                  <a:latin typeface="Chalkduster"/>
                  <a:cs typeface="Chalkduster"/>
                </a:rPr>
                <a:t>dominance</a:t>
              </a:r>
              <a:endParaRPr lang="en-US" sz="1600" b="1" dirty="0">
                <a:solidFill>
                  <a:srgbClr val="008000"/>
                </a:solidFill>
                <a:latin typeface="Chalkduster"/>
                <a:cs typeface="Chalkduster"/>
              </a:endParaRPr>
            </a:p>
          </p:txBody>
        </p:sp>
        <p:cxnSp>
          <p:nvCxnSpPr>
            <p:cNvPr id="23" name="Straight Connector 22"/>
            <p:cNvCxnSpPr>
              <a:stCxn id="21" idx="2"/>
              <a:endCxn id="19" idx="0"/>
            </p:cNvCxnSpPr>
            <p:nvPr/>
          </p:nvCxnSpPr>
          <p:spPr>
            <a:xfrm flipH="1">
              <a:off x="1149124" y="3332073"/>
              <a:ext cx="336156" cy="75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24" y="5434712"/>
            <a:ext cx="1484456" cy="830871"/>
            <a:chOff x="824" y="5434712"/>
            <a:chExt cx="1484456" cy="830871"/>
          </a:xfrm>
        </p:grpSpPr>
        <p:sp>
          <p:nvSpPr>
            <p:cNvPr id="20" name="TextBox 19"/>
            <p:cNvSpPr txBox="1"/>
            <p:nvPr/>
          </p:nvSpPr>
          <p:spPr>
            <a:xfrm>
              <a:off x="824" y="5771089"/>
              <a:ext cx="1484456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chemeClr val="accent2"/>
                  </a:solidFill>
                  <a:latin typeface="Chalkduster"/>
                  <a:cs typeface="Chalkduster"/>
                </a:rPr>
                <a:t>Binary 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chemeClr val="accent2"/>
                  </a:solidFill>
                  <a:latin typeface="Chalkduster"/>
                  <a:cs typeface="Chalkduster"/>
                </a:rPr>
                <a:t>dominance</a:t>
              </a:r>
              <a:endParaRPr lang="en-US" sz="1600" b="1" dirty="0">
                <a:solidFill>
                  <a:schemeClr val="accent2"/>
                </a:solidFill>
                <a:latin typeface="Chalkduster"/>
                <a:cs typeface="Chalkduster"/>
              </a:endParaRPr>
            </a:p>
          </p:txBody>
        </p:sp>
        <p:cxnSp>
          <p:nvCxnSpPr>
            <p:cNvPr id="27" name="Straight Connector 26"/>
            <p:cNvCxnSpPr>
              <a:stCxn id="20" idx="0"/>
            </p:cNvCxnSpPr>
            <p:nvPr/>
          </p:nvCxnSpPr>
          <p:spPr>
            <a:xfrm flipV="1">
              <a:off x="743052" y="5434712"/>
              <a:ext cx="406072" cy="33637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/>
          <p:cNvSpPr txBox="1">
            <a:spLocks/>
          </p:cNvSpPr>
          <p:nvPr/>
        </p:nvSpPr>
        <p:spPr>
          <a:xfrm>
            <a:off x="40508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spcBef>
                <a:spcPct val="0"/>
              </a:spcBef>
            </a:pPr>
            <a:r>
              <a:rPr lang="en-US" sz="3600" dirty="0" smtClean="0"/>
              <a:t>ESHOP: 290 features, 421 rules</a:t>
            </a:r>
            <a:br>
              <a:rPr lang="en-US" sz="3600" dirty="0" smtClean="0"/>
            </a:br>
            <a:r>
              <a:rPr lang="en-US" sz="3600" dirty="0">
                <a:solidFill>
                  <a:srgbClr val="0000FF"/>
                </a:solidFill>
              </a:rPr>
              <a:t>[</a:t>
            </a:r>
            <a:r>
              <a:rPr lang="en-US" sz="3600" dirty="0" err="1">
                <a:solidFill>
                  <a:srgbClr val="0000FF"/>
                </a:solidFill>
              </a:rPr>
              <a:t>Sayyad</a:t>
            </a:r>
            <a:r>
              <a:rPr lang="en-US" sz="3600" dirty="0">
                <a:solidFill>
                  <a:srgbClr val="0000FF"/>
                </a:solidFill>
              </a:rPr>
              <a:t>, Menzies ICSE’</a:t>
            </a:r>
            <a:r>
              <a:rPr lang="en-US" sz="3600" dirty="0" smtClean="0">
                <a:solidFill>
                  <a:srgbClr val="0000FF"/>
                </a:solidFill>
              </a:rPr>
              <a:t>13]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537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not everyone agrees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146300" y="1768527"/>
            <a:ext cx="6019800" cy="352373"/>
          </a:xfrm>
          <a:solidFill>
            <a:schemeClr val="accent1"/>
          </a:solidFill>
        </p:spPr>
        <p:txBody>
          <a:bodyPr anchor="ctr" anchorCtr="0">
            <a:normAutofit fontScale="85000" lnSpcReduction="20000"/>
          </a:bodyPr>
          <a:lstStyle/>
          <a:p>
            <a:pPr marL="0" lvl="1" algn="ctr"/>
            <a:r>
              <a:rPr lang="en-US" sz="2400" dirty="0" err="1">
                <a:solidFill>
                  <a:schemeClr val="bg1"/>
                </a:solidFill>
              </a:rPr>
              <a:t>Edsger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Dijkstra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smtClean="0">
                <a:solidFill>
                  <a:schemeClr val="bg1"/>
                </a:solidFill>
              </a:rPr>
              <a:t>ICSE </a:t>
            </a:r>
            <a:r>
              <a:rPr lang="en-US" sz="2400" dirty="0">
                <a:solidFill>
                  <a:schemeClr val="bg1"/>
                </a:solidFill>
              </a:rPr>
              <a:t>4, </a:t>
            </a:r>
            <a:r>
              <a:rPr lang="en-US" sz="2400" dirty="0" smtClean="0">
                <a:solidFill>
                  <a:schemeClr val="bg1"/>
                </a:solidFill>
              </a:rPr>
              <a:t>1979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374900" y="2240808"/>
            <a:ext cx="5664200" cy="1950192"/>
          </a:xfrm>
        </p:spPr>
        <p:txBody>
          <a:bodyPr>
            <a:normAutofit fontScale="92500" lnSpcReduction="20000"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800" i="1" dirty="0" smtClean="0"/>
              <a:t>“</a:t>
            </a:r>
            <a:r>
              <a:rPr lang="en-US" sz="2800" i="1" dirty="0"/>
              <a:t>The notion of ‘</a:t>
            </a:r>
            <a:r>
              <a:rPr lang="en-US" sz="2800" i="1" dirty="0" smtClean="0"/>
              <a:t>user’ cannot </a:t>
            </a:r>
            <a:r>
              <a:rPr lang="en-US" sz="2800" i="1" dirty="0"/>
              <a:t>be </a:t>
            </a:r>
            <a:r>
              <a:rPr lang="en-US" sz="2800" i="1" dirty="0" smtClean="0"/>
              <a:t>precisely </a:t>
            </a:r>
            <a:r>
              <a:rPr lang="en-US" sz="2800" i="1" dirty="0"/>
              <a:t>defined, and </a:t>
            </a:r>
            <a:r>
              <a:rPr lang="en-US" sz="2800" i="1" dirty="0" smtClean="0"/>
              <a:t> therefore </a:t>
            </a:r>
            <a:r>
              <a:rPr lang="en-US" sz="2800" i="1" dirty="0"/>
              <a:t>has no place in CS or SE.</a:t>
            </a:r>
            <a:r>
              <a:rPr lang="en-US" sz="2800" i="1" dirty="0" smtClean="0"/>
              <a:t>”</a:t>
            </a:r>
            <a:br>
              <a:rPr lang="en-US" sz="2800" i="1" dirty="0" smtClean="0"/>
            </a:br>
            <a:endParaRPr lang="en-US" sz="2800" i="1" dirty="0" smtClean="0"/>
          </a:p>
          <a:p>
            <a:pPr marL="1200150" lvl="3" indent="-342900"/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2146300" y="4194227"/>
            <a:ext cx="6019800" cy="377773"/>
          </a:xfrm>
          <a:solidFill>
            <a:schemeClr val="accent1"/>
          </a:solidFill>
        </p:spPr>
        <p:txBody>
          <a:bodyPr anchor="ctr" anchorCtr="0">
            <a:normAutofit fontScale="70000" lnSpcReduction="20000"/>
          </a:bodyPr>
          <a:lstStyle/>
          <a:p>
            <a:pPr marL="0" lvl="1" algn="ctr"/>
            <a:r>
              <a:rPr lang="en-US" sz="2800" dirty="0" smtClean="0">
                <a:solidFill>
                  <a:schemeClr val="bg1"/>
                </a:solidFill>
              </a:rPr>
              <a:t>Anonymous machine learning researcher, 1986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2349500" y="4648200"/>
            <a:ext cx="6489700" cy="1950192"/>
          </a:xfrm>
        </p:spPr>
        <p:txBody>
          <a:bodyPr>
            <a:normAutofit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600" i="1" dirty="0" smtClean="0"/>
              <a:t>“Kill all living human experts </a:t>
            </a:r>
            <a:br>
              <a:rPr lang="en-US" sz="2600" i="1" dirty="0" smtClean="0"/>
            </a:br>
            <a:r>
              <a:rPr lang="en-US" sz="2600" i="1" dirty="0" smtClean="0"/>
              <a:t>then resurrect the dead ones”</a:t>
            </a:r>
            <a:br>
              <a:rPr lang="en-US" sz="2600" i="1" dirty="0" smtClean="0"/>
            </a:br>
            <a:endParaRPr lang="en-US" sz="2600" i="1" dirty="0" smtClean="0"/>
          </a:p>
          <a:p>
            <a:pPr marL="1200150" lvl="3" indent="-342900"/>
            <a:endParaRPr lang="en-US" sz="22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765300"/>
            <a:ext cx="1332428" cy="187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4191000"/>
            <a:ext cx="1332428" cy="18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52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Q: What is so different about IBEA?</a:t>
            </a:r>
            <a:br>
              <a:rPr lang="en-US" sz="2400" dirty="0" smtClean="0"/>
            </a:br>
            <a:r>
              <a:rPr lang="en-US" sz="2400" dirty="0" smtClean="0"/>
              <a:t>A: </a:t>
            </a:r>
            <a:r>
              <a:rPr lang="en-US" sz="2400" dirty="0"/>
              <a:t>C</a:t>
            </a:r>
            <a:r>
              <a:rPr lang="en-US" sz="2400" dirty="0" smtClean="0"/>
              <a:t>ontinuous dominance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46612" y="1504793"/>
            <a:ext cx="4040188" cy="639762"/>
          </a:xfrm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>
                <a:solidFill>
                  <a:schemeClr val="bg1"/>
                </a:solidFill>
              </a:rPr>
              <a:t>Continuous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4646612" y="2247931"/>
            <a:ext cx="4040188" cy="3951288"/>
          </a:xfrm>
        </p:spPr>
        <p:txBody>
          <a:bodyPr>
            <a:noAutofit/>
          </a:bodyPr>
          <a:lstStyle/>
          <a:p>
            <a:r>
              <a:rPr lang="en-US" sz="1800" dirty="0"/>
              <a:t>IBEA : </a:t>
            </a:r>
            <a:r>
              <a:rPr lang="en-US" sz="1800" dirty="0">
                <a:solidFill>
                  <a:srgbClr val="0000FF"/>
                </a:solidFill>
              </a:rPr>
              <a:t>[</a:t>
            </a:r>
            <a:r>
              <a:rPr lang="en-US" sz="1800" dirty="0" err="1">
                <a:solidFill>
                  <a:srgbClr val="0000FF"/>
                </a:solidFill>
              </a:rPr>
              <a:t>Zitzler</a:t>
            </a:r>
            <a:r>
              <a:rPr lang="en-US" sz="1800" dirty="0">
                <a:solidFill>
                  <a:srgbClr val="0000FF"/>
                </a:solidFill>
              </a:rPr>
              <a:t>, </a:t>
            </a:r>
            <a:r>
              <a:rPr lang="en-US" sz="1800" dirty="0" err="1">
                <a:solidFill>
                  <a:srgbClr val="0000FF"/>
                </a:solidFill>
              </a:rPr>
              <a:t>Kunzli</a:t>
            </a:r>
            <a:r>
              <a:rPr lang="en-US" sz="1800" dirty="0">
                <a:solidFill>
                  <a:srgbClr val="0000FF"/>
                </a:solidFill>
              </a:rPr>
              <a:t>, 2004</a:t>
            </a:r>
            <a:r>
              <a:rPr lang="en-US" sz="1800" dirty="0" smtClean="0">
                <a:solidFill>
                  <a:srgbClr val="0000FF"/>
                </a:solidFill>
              </a:rPr>
              <a:t>] </a:t>
            </a:r>
          </a:p>
          <a:p>
            <a:r>
              <a:rPr lang="en-US" sz="1800" dirty="0" smtClean="0"/>
              <a:t>I(x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,x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):</a:t>
            </a:r>
          </a:p>
          <a:p>
            <a:pPr lvl="1"/>
            <a:r>
              <a:rPr lang="en-US" sz="1600" dirty="0" smtClean="0"/>
              <a:t>How much do we have to adjust goal scores such that x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 dominates x</a:t>
            </a:r>
            <a:r>
              <a:rPr lang="en-US" sz="1600" baseline="30000" dirty="0" smtClean="0"/>
              <a:t>2</a:t>
            </a:r>
            <a:endParaRPr lang="en-US" sz="1600" dirty="0" smtClean="0"/>
          </a:p>
          <a:p>
            <a:r>
              <a:rPr lang="en-US" sz="1800" dirty="0" smtClean="0"/>
              <a:t>Repeat till just a few </a:t>
            </a:r>
            <a:r>
              <a:rPr lang="en-US" sz="1800" dirty="0" smtClean="0"/>
              <a:t>left</a:t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600" dirty="0" smtClean="0"/>
              <a:t> 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lvl="1">
              <a:buFont typeface="Wingdings" charset="2"/>
              <a:buChar char="§"/>
            </a:pPr>
            <a:r>
              <a:rPr lang="en-US" sz="1600" dirty="0" smtClean="0"/>
              <a:t>Sort all instances by F</a:t>
            </a:r>
          </a:p>
          <a:p>
            <a:pPr lvl="1">
              <a:buFont typeface="Wingdings" charset="2"/>
              <a:buChar char="§"/>
            </a:pPr>
            <a:r>
              <a:rPr lang="en-US" sz="1600" dirty="0"/>
              <a:t>D</a:t>
            </a:r>
            <a:r>
              <a:rPr lang="en-US" sz="1600" dirty="0" smtClean="0"/>
              <a:t>elete worst</a:t>
            </a:r>
          </a:p>
          <a:p>
            <a:r>
              <a:rPr lang="en-US" sz="1800" dirty="0" smtClean="0"/>
              <a:t>Then, standard GA (cross-over, mutation) on the survivors</a:t>
            </a:r>
          </a:p>
          <a:p>
            <a:pPr marL="457200" lvl="1" indent="0">
              <a:buNone/>
            </a:pPr>
            <a:r>
              <a:rPr lang="en-US" sz="1600" dirty="0" smtClean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41158" y="1504793"/>
            <a:ext cx="4041775" cy="639762"/>
          </a:xfrm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>
                <a:solidFill>
                  <a:schemeClr val="bg1"/>
                </a:solidFill>
              </a:rPr>
              <a:t>Discrete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341158" y="2144554"/>
            <a:ext cx="4041775" cy="471344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Two sets of decisions</a:t>
            </a:r>
          </a:p>
          <a:p>
            <a:r>
              <a:rPr lang="en-US" sz="1800" dirty="0" smtClean="0"/>
              <a:t>One dominates the other if worse on none and better on at least one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Note: returns </a:t>
            </a:r>
            <a:r>
              <a:rPr lang="en-US" sz="1800" dirty="0" err="1" smtClean="0"/>
              <a:t>true,false</a:t>
            </a:r>
            <a:r>
              <a:rPr lang="en-US" sz="1800" dirty="0" smtClean="0"/>
              <a:t>, not the </a:t>
            </a:r>
            <a:r>
              <a:rPr lang="en-US" sz="1800" u="sng" dirty="0" smtClean="0"/>
              <a:t>size</a:t>
            </a:r>
            <a:r>
              <a:rPr lang="en-US" sz="1800" dirty="0" smtClean="0"/>
              <a:t> of the domination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30</a:t>
            </a:fld>
            <a:endParaRPr lang="en-US"/>
          </a:p>
        </p:txBody>
      </p:sp>
      <p:pic>
        <p:nvPicPr>
          <p:cNvPr id="16" name="Picture 15" descr="Screen Shot 2012-11-25 at 7.0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133" y="4009306"/>
            <a:ext cx="3405922" cy="771011"/>
          </a:xfrm>
          <a:prstGeom prst="rect">
            <a:avLst/>
          </a:prstGeom>
        </p:spPr>
      </p:pic>
      <p:sp>
        <p:nvSpPr>
          <p:cNvPr id="18" name="10-Point Star 17"/>
          <p:cNvSpPr/>
          <p:nvPr/>
        </p:nvSpPr>
        <p:spPr>
          <a:xfrm>
            <a:off x="8046094" y="4695106"/>
            <a:ext cx="952536" cy="707302"/>
          </a:xfrm>
          <a:prstGeom prst="star10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K=</a:t>
            </a:r>
            <a:br>
              <a:rPr lang="en-US" dirty="0" smtClean="0"/>
            </a:br>
            <a:r>
              <a:rPr lang="en-US" dirty="0" smtClean="0"/>
              <a:t>0.05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8"/>
          </p:cNvCxnSpPr>
          <p:nvPr/>
        </p:nvCxnSpPr>
        <p:spPr>
          <a:xfrm flipH="1" flipV="1">
            <a:off x="8216900" y="4365111"/>
            <a:ext cx="305462" cy="329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41158" y="3168573"/>
            <a:ext cx="3966962" cy="2406545"/>
            <a:chOff x="-154736" y="3257112"/>
            <a:chExt cx="4498866" cy="285167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576" y="3327482"/>
              <a:ext cx="3940175" cy="27813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45744" y="5626748"/>
              <a:ext cx="1198386" cy="364705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Cost of car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404" y="3257112"/>
              <a:ext cx="1669388" cy="364705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</a:t>
              </a:r>
              <a:r>
                <a:rPr lang="en-US" sz="1400" dirty="0" smtClean="0">
                  <a:solidFill>
                    <a:schemeClr val="bg1"/>
                  </a:solidFill>
                </a:rPr>
                <a:t>ime to 100 mph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54736" y="5663660"/>
              <a:ext cx="871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ibian SC Regular"/>
                  <a:cs typeface="Libian SC Regular"/>
                </a:rPr>
                <a:t>heaven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14490" y="979528"/>
            <a:ext cx="215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[Wagner </a:t>
            </a:r>
            <a:r>
              <a:rPr lang="en-US" b="1" dirty="0" err="1" smtClean="0">
                <a:solidFill>
                  <a:srgbClr val="0000FF"/>
                </a:solidFill>
              </a:rPr>
              <a:t>et.al</a:t>
            </a:r>
            <a:r>
              <a:rPr lang="en-US" b="1" dirty="0" smtClean="0">
                <a:solidFill>
                  <a:srgbClr val="0000FF"/>
                </a:solidFill>
              </a:rPr>
              <a:t>. 2007]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5" grpId="0" build="p"/>
      <p:bldP spid="6" grpId="0" build="p" animBg="1"/>
      <p:bldP spid="3" grpId="0" build="p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AB2B2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</a:rPr>
              <a:t>   What are the added benefits of goal-oriented reasoning?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Case study: Feature maps for  </a:t>
            </a:r>
            <a:r>
              <a:rPr lang="en-US" dirty="0">
                <a:solidFill>
                  <a:schemeClr val="bg1"/>
                </a:solidFill>
              </a:rPr>
              <a:t>product-line engineering</a:t>
            </a:r>
            <a:br>
              <a:rPr lang="en-US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>
                <a:solidFill>
                  <a:srgbClr val="FFFFFF"/>
                </a:solidFill>
              </a:rPr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/>
          <p:nvPr/>
        </p:nvCxnSpPr>
        <p:spPr>
          <a:xfrm>
            <a:off x="935629" y="6093726"/>
            <a:ext cx="728737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7518400" cy="825182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5629" y="1417638"/>
            <a:ext cx="7110483" cy="27858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5630" y="4462818"/>
            <a:ext cx="7110482" cy="16104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2865" y="792322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Features</a:t>
            </a:r>
            <a:endParaRPr lang="en-US" i="1" dirty="0"/>
          </a:p>
        </p:txBody>
      </p:sp>
      <p:cxnSp>
        <p:nvCxnSpPr>
          <p:cNvPr id="9" name="Straight Arrow Connector 8"/>
          <p:cNvCxnSpPr>
            <a:endCxn id="7" idx="2"/>
          </p:cNvCxnSpPr>
          <p:nvPr/>
        </p:nvCxnSpPr>
        <p:spPr>
          <a:xfrm flipV="1">
            <a:off x="935629" y="1161654"/>
            <a:ext cx="13269" cy="49638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4536" y="5929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517" y="44146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5600" y="404529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544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1726" y="13238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6888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7517" y="4926660"/>
            <a:ext cx="461665" cy="6827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SPLOT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4686" y="2193065"/>
            <a:ext cx="461665" cy="12350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Linux (LVAT)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Cloud 16"/>
          <p:cNvSpPr/>
          <p:nvPr/>
        </p:nvSpPr>
        <p:spPr>
          <a:xfrm>
            <a:off x="2412512" y="4540655"/>
            <a:ext cx="1486448" cy="119976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Pohl ‘11</a:t>
            </a:r>
            <a:endParaRPr lang="en-US" sz="1600" dirty="0"/>
          </a:p>
        </p:txBody>
      </p:sp>
      <p:sp>
        <p:nvSpPr>
          <p:cNvPr id="20" name="Cloud 19"/>
          <p:cNvSpPr/>
          <p:nvPr/>
        </p:nvSpPr>
        <p:spPr>
          <a:xfrm>
            <a:off x="3816860" y="4824725"/>
            <a:ext cx="1552049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Lopez-</a:t>
            </a:r>
            <a:r>
              <a:rPr lang="en-US" sz="1600" dirty="0" err="1" smtClean="0"/>
              <a:t>Herrejon</a:t>
            </a:r>
            <a:r>
              <a:rPr lang="en-US" sz="1600" dirty="0" smtClean="0"/>
              <a:t> ‘11</a:t>
            </a:r>
            <a:endParaRPr lang="en-US" sz="1600" dirty="0"/>
          </a:p>
        </p:txBody>
      </p:sp>
      <p:sp>
        <p:nvSpPr>
          <p:cNvPr id="21" name="Cloud 20"/>
          <p:cNvSpPr/>
          <p:nvPr/>
        </p:nvSpPr>
        <p:spPr>
          <a:xfrm>
            <a:off x="3556000" y="1721876"/>
            <a:ext cx="1596787" cy="1729607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Henard</a:t>
            </a:r>
            <a:r>
              <a:rPr lang="en-US" sz="1600" dirty="0" smtClean="0"/>
              <a:t> ‘12</a:t>
            </a:r>
            <a:endParaRPr lang="en-US" sz="1600" dirty="0"/>
          </a:p>
        </p:txBody>
      </p:sp>
      <p:sp>
        <p:nvSpPr>
          <p:cNvPr id="23" name="Cloud 22"/>
          <p:cNvSpPr/>
          <p:nvPr/>
        </p:nvSpPr>
        <p:spPr>
          <a:xfrm>
            <a:off x="5522463" y="4708478"/>
            <a:ext cx="1581579" cy="1119116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Sayyad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Menzies’13a</a:t>
            </a:r>
            <a:endParaRPr lang="en-US" dirty="0"/>
          </a:p>
        </p:txBody>
      </p:sp>
      <p:sp>
        <p:nvSpPr>
          <p:cNvPr id="22" name="Cloud 21"/>
          <p:cNvSpPr/>
          <p:nvPr/>
        </p:nvSpPr>
        <p:spPr>
          <a:xfrm>
            <a:off x="6649304" y="4962477"/>
            <a:ext cx="1460308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Velazco ‘13</a:t>
            </a:r>
            <a:endParaRPr lang="en-US" sz="1600" dirty="0"/>
          </a:p>
        </p:txBody>
      </p:sp>
      <p:sp>
        <p:nvSpPr>
          <p:cNvPr id="24" name="Cloud 23"/>
          <p:cNvSpPr/>
          <p:nvPr/>
        </p:nvSpPr>
        <p:spPr>
          <a:xfrm>
            <a:off x="5620221" y="1691277"/>
            <a:ext cx="2262119" cy="1760206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Sayyad</a:t>
            </a:r>
            <a:r>
              <a:rPr lang="en-US" sz="1600" dirty="0" smtClean="0"/>
              <a:t>, Menzies’13b</a:t>
            </a:r>
            <a:endParaRPr lang="en-US" sz="1600" dirty="0"/>
          </a:p>
        </p:txBody>
      </p:sp>
      <p:sp>
        <p:nvSpPr>
          <p:cNvPr id="25" name="Cloud 24"/>
          <p:cNvSpPr/>
          <p:nvPr/>
        </p:nvSpPr>
        <p:spPr>
          <a:xfrm>
            <a:off x="1596571" y="1721877"/>
            <a:ext cx="1631883" cy="172960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Johansen ‘11</a:t>
            </a:r>
            <a:endParaRPr lang="en-US" sz="1600" dirty="0"/>
          </a:p>
        </p:txBody>
      </p:sp>
      <p:sp>
        <p:nvSpPr>
          <p:cNvPr id="31" name="Cloud 30"/>
          <p:cNvSpPr/>
          <p:nvPr/>
        </p:nvSpPr>
        <p:spPr>
          <a:xfrm>
            <a:off x="903240" y="5395249"/>
            <a:ext cx="1792951" cy="773720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Benavides ‘05</a:t>
            </a:r>
            <a:endParaRPr lang="en-US" sz="1600" dirty="0"/>
          </a:p>
        </p:txBody>
      </p:sp>
      <p:sp>
        <p:nvSpPr>
          <p:cNvPr id="35" name="Cloud 34"/>
          <p:cNvSpPr/>
          <p:nvPr/>
        </p:nvSpPr>
        <p:spPr>
          <a:xfrm>
            <a:off x="935630" y="3503567"/>
            <a:ext cx="4275890" cy="1280395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White ‘07, ‘08, 09a, 09b, </a:t>
            </a:r>
          </a:p>
          <a:p>
            <a:pPr algn="ctr"/>
            <a:r>
              <a:rPr lang="en-US" sz="1600" dirty="0" smtClean="0"/>
              <a:t>Shi ‘10, Guo ‘11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973751" y="6495198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Objectives</a:t>
            </a:r>
            <a:endParaRPr lang="en-US" i="1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456052" y="1564988"/>
            <a:ext cx="59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955111" y="1564989"/>
            <a:ext cx="5128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48945" y="1346342"/>
            <a:ext cx="11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Multi-goal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43909" y="1368113"/>
            <a:ext cx="120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Single-goal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65553" y="760575"/>
            <a:ext cx="112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Apple Chancery"/>
                <a:cs typeface="Apple Chancery"/>
              </a:rPr>
              <a:t>300,000+ </a:t>
            </a:r>
          </a:p>
          <a:p>
            <a:pPr algn="r"/>
            <a:r>
              <a:rPr lang="en-US" dirty="0" smtClean="0">
                <a:latin typeface="Apple Chancery"/>
                <a:cs typeface="Apple Chancery"/>
              </a:rPr>
              <a:t>clauses</a:t>
            </a:r>
            <a:endParaRPr lang="en-US" dirty="0">
              <a:latin typeface="Apple Chancery"/>
              <a:cs typeface="Apple Chancery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374647" y="1129907"/>
            <a:ext cx="507693" cy="873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456052" y="1417638"/>
            <a:ext cx="11875" cy="46965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7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882"/>
            <a:ext cx="7518400" cy="934720"/>
          </a:xfrm>
        </p:spPr>
        <p:txBody>
          <a:bodyPr/>
          <a:lstStyle/>
          <a:p>
            <a:r>
              <a:rPr lang="en-US" dirty="0" smtClean="0"/>
              <a:t>The Seeding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525" y="2229237"/>
            <a:ext cx="9144000" cy="2097391"/>
            <a:chOff x="-28221" y="3086090"/>
            <a:chExt cx="9326882" cy="2274449"/>
          </a:xfrm>
        </p:grpSpPr>
        <p:pic>
          <p:nvPicPr>
            <p:cNvPr id="6" name="Picture 5" descr="Screen Shot 2013-12-29 at 11.35.3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7" y="3753473"/>
              <a:ext cx="9144000" cy="1607066"/>
            </a:xfrm>
            <a:prstGeom prst="rect">
              <a:avLst/>
            </a:prstGeom>
          </p:spPr>
        </p:pic>
        <p:pic>
          <p:nvPicPr>
            <p:cNvPr id="7" name="Picture 6" descr="Screen Shot 2013-12-29 at 11.36.0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21" y="3086090"/>
              <a:ext cx="9326882" cy="680713"/>
            </a:xfrm>
            <a:prstGeom prst="rect">
              <a:avLst/>
            </a:prstGeom>
          </p:spPr>
        </p:pic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77900"/>
            <a:ext cx="8229600" cy="54356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dirty="0" smtClean="0"/>
              <a:t>Given</a:t>
            </a:r>
            <a:r>
              <a:rPr lang="en-US" sz="2800" baseline="0" dirty="0" smtClean="0"/>
              <a:t> M &lt; N goals that are hardest to solve</a:t>
            </a:r>
          </a:p>
          <a:p>
            <a:pPr lvl="1">
              <a:lnSpc>
                <a:spcPct val="80000"/>
              </a:lnSpc>
            </a:pPr>
            <a:r>
              <a:rPr lang="en-US" sz="2400" baseline="0" dirty="0" smtClean="0"/>
              <a:t>Before running an N-optimization problem:</a:t>
            </a:r>
          </a:p>
          <a:p>
            <a:pPr lvl="1">
              <a:lnSpc>
                <a:spcPct val="80000"/>
              </a:lnSpc>
            </a:pPr>
            <a:r>
              <a:rPr lang="en-US" sz="2400" baseline="0" dirty="0" smtClean="0"/>
              <a:t> Seed an initial population by via M-optimization</a:t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endParaRPr lang="en-US" sz="2400" baseline="0" dirty="0" smtClean="0"/>
          </a:p>
          <a:p>
            <a:pPr lvl="1">
              <a:lnSpc>
                <a:spcPct val="80000"/>
              </a:lnSpc>
            </a:pPr>
            <a:endParaRPr lang="en-US" sz="2400" baseline="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Study1 (with Z3) 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Optimize for min constraint violations using Z3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Study2 (with IBEA):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Optimize for (a) max features and (b) min violations</a:t>
            </a:r>
          </a:p>
          <a:p>
            <a:pPr marL="0" indent="0">
              <a:lnSpc>
                <a:spcPct val="8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947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12" y="79376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Correct solutions after 30 minutes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the large Linux </a:t>
            </a:r>
            <a:r>
              <a:rPr lang="en-US" sz="2400" dirty="0"/>
              <a:t>Kernel </a:t>
            </a:r>
            <a:r>
              <a:rPr lang="en-US" sz="2400" dirty="0" smtClean="0"/>
              <a:t>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34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06" y="1397001"/>
            <a:ext cx="7218583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87023" y="2573224"/>
            <a:ext cx="1184940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From IBEA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0455" y="5665022"/>
            <a:ext cx="95981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From Z3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30301"/>
            <a:ext cx="952500" cy="360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Abdel Salam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Sayyad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Joseph Ingram Tim Menzies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Hany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Ammar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Scalable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Product Line Configuration: A Straw to  Break the Camel’s Back ,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IEEE ASE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2013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500" y="5262392"/>
            <a:ext cx="966931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130 of</a:t>
            </a:r>
          </a:p>
          <a:p>
            <a:r>
              <a:rPr lang="en-US" dirty="0" smtClean="0"/>
              <a:t>6888 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282700" y="5626100"/>
            <a:ext cx="647700" cy="370086"/>
          </a:xfrm>
          <a:custGeom>
            <a:avLst/>
            <a:gdLst>
              <a:gd name="connsiteX0" fmla="*/ 0 w 1841500"/>
              <a:gd name="connsiteY0" fmla="*/ 114300 h 370086"/>
              <a:gd name="connsiteX1" fmla="*/ 965200 w 1841500"/>
              <a:gd name="connsiteY1" fmla="*/ 368300 h 370086"/>
              <a:gd name="connsiteX2" fmla="*/ 1841500 w 1841500"/>
              <a:gd name="connsiteY2" fmla="*/ 0 h 37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0" h="370086">
                <a:moveTo>
                  <a:pt x="0" y="114300"/>
                </a:moveTo>
                <a:cubicBezTo>
                  <a:pt x="329141" y="250825"/>
                  <a:pt x="658283" y="387350"/>
                  <a:pt x="965200" y="368300"/>
                </a:cubicBezTo>
                <a:cubicBezTo>
                  <a:pt x="1272117" y="349250"/>
                  <a:pt x="1841500" y="0"/>
                  <a:pt x="18415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36900" y="2315992"/>
            <a:ext cx="926055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5704 of</a:t>
            </a:r>
          </a:p>
          <a:p>
            <a:r>
              <a:rPr lang="en-US" sz="1600" dirty="0" smtClean="0"/>
              <a:t>6888 </a:t>
            </a:r>
          </a:p>
          <a:p>
            <a:r>
              <a:rPr lang="en-US" sz="1600" dirty="0" smtClean="0"/>
              <a:t>features</a:t>
            </a:r>
            <a:endParaRPr lang="en-US" sz="1600" dirty="0"/>
          </a:p>
        </p:txBody>
      </p:sp>
      <p:sp>
        <p:nvSpPr>
          <p:cNvPr id="10" name="Freeform 9"/>
          <p:cNvSpPr/>
          <p:nvPr/>
        </p:nvSpPr>
        <p:spPr>
          <a:xfrm>
            <a:off x="2019300" y="3239322"/>
            <a:ext cx="1117600" cy="2170878"/>
          </a:xfrm>
          <a:custGeom>
            <a:avLst/>
            <a:gdLst>
              <a:gd name="connsiteX0" fmla="*/ 1257300 w 1257300"/>
              <a:gd name="connsiteY0" fmla="*/ 0 h 2400300"/>
              <a:gd name="connsiteX1" fmla="*/ 266700 w 1257300"/>
              <a:gd name="connsiteY1" fmla="*/ 1841500 h 2400300"/>
              <a:gd name="connsiteX2" fmla="*/ 0 w 1257300"/>
              <a:gd name="connsiteY2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2400300">
                <a:moveTo>
                  <a:pt x="1257300" y="0"/>
                </a:moveTo>
                <a:cubicBezTo>
                  <a:pt x="866775" y="720725"/>
                  <a:pt x="476250" y="1441450"/>
                  <a:pt x="266700" y="1841500"/>
                </a:cubicBezTo>
                <a:cubicBezTo>
                  <a:pt x="57150" y="2241550"/>
                  <a:pt x="0" y="2400300"/>
                  <a:pt x="0" y="2400300"/>
                </a:cubicBezTo>
              </a:path>
            </a:pathLst>
          </a:cu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0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7024" y="-150898"/>
            <a:ext cx="9618646" cy="7167655"/>
          </a:xfrm>
          <a:prstGeom prst="rect">
            <a:avLst/>
          </a:prstGeom>
          <a:solidFill>
            <a:srgbClr val="AB2B2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80000"/>
              </a:lnSpc>
            </a:pPr>
            <a:r>
              <a:rPr lang="en-US" sz="4800" b="1" dirty="0" smtClean="0">
                <a:solidFill>
                  <a:srgbClr val="FFFFFF"/>
                </a:solidFill>
              </a:rPr>
              <a:t>  </a:t>
            </a:r>
            <a:r>
              <a:rPr lang="en-US" sz="4800" dirty="0" smtClean="0">
                <a:solidFill>
                  <a:srgbClr val="FFFFFF"/>
                </a:solidFill>
              </a:rPr>
              <a:t>How to make goal-based reasoning faster?</a:t>
            </a:r>
            <a:br>
              <a:rPr lang="en-US" sz="4800" dirty="0" smtClean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/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 smtClean="0">
                <a:solidFill>
                  <a:srgbClr val="FFFFFF"/>
                </a:solidFill>
              </a:rPr>
              <a:t>(</a:t>
            </a:r>
            <a:r>
              <a:rPr lang="en-US" sz="4800" dirty="0" smtClean="0">
                <a:solidFill>
                  <a:srgbClr val="FFFFFF"/>
                </a:solidFill>
              </a:rPr>
              <a:t>GALE = </a:t>
            </a:r>
            <a:r>
              <a:rPr lang="en-US" sz="4800" u="sng" dirty="0" smtClean="0">
                <a:solidFill>
                  <a:srgbClr val="FFFFFF"/>
                </a:solidFill>
              </a:rPr>
              <a:t>G</a:t>
            </a:r>
            <a:r>
              <a:rPr lang="en-US" sz="4800" dirty="0" smtClean="0">
                <a:solidFill>
                  <a:srgbClr val="FFFFFF"/>
                </a:solidFill>
              </a:rPr>
              <a:t>eometric </a:t>
            </a:r>
            <a:r>
              <a:rPr lang="en-US" sz="4800" u="sng" dirty="0" smtClean="0">
                <a:solidFill>
                  <a:srgbClr val="FFFFFF"/>
                </a:solidFill>
              </a:rPr>
              <a:t>A</a:t>
            </a:r>
            <a:r>
              <a:rPr lang="en-US" sz="4800" dirty="0" smtClean="0">
                <a:solidFill>
                  <a:srgbClr val="FFFFFF"/>
                </a:solidFill>
              </a:rPr>
              <a:t>ctive </a:t>
            </a:r>
            <a:r>
              <a:rPr lang="en-US" sz="4800" u="sng" dirty="0" err="1" smtClean="0">
                <a:solidFill>
                  <a:srgbClr val="FFFFFF"/>
                </a:solidFill>
              </a:rPr>
              <a:t>LE</a:t>
            </a:r>
            <a:r>
              <a:rPr lang="en-US" sz="4800" dirty="0" err="1" smtClean="0">
                <a:solidFill>
                  <a:srgbClr val="FFFFFF"/>
                </a:solidFill>
              </a:rPr>
              <a:t>arning</a:t>
            </a:r>
            <a:r>
              <a:rPr lang="en-US" sz="4800" dirty="0" smtClean="0">
                <a:solidFill>
                  <a:srgbClr val="FFFFFF"/>
                </a:solidFill>
              </a:rPr>
              <a:t>)</a:t>
            </a:r>
            <a:r>
              <a:rPr lang="en-US" sz="4800" dirty="0">
                <a:solidFill>
                  <a:srgbClr val="FFFFFF"/>
                </a:solidFill>
              </a:rPr>
              <a:t/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 smtClean="0"/>
              <a:t> 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4878"/>
            <a:ext cx="6400800" cy="1752600"/>
          </a:xfrm>
          <a:solidFill>
            <a:srgbClr val="AB2B2A"/>
          </a:solidFill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Case study: Safety </a:t>
            </a:r>
            <a:r>
              <a:rPr lang="en-US" b="1" dirty="0">
                <a:solidFill>
                  <a:srgbClr val="FFFFFF"/>
                </a:solidFill>
              </a:rPr>
              <a:t>critical analysis of aviation procedures</a:t>
            </a:r>
            <a:br>
              <a:rPr lang="en-US" b="1" dirty="0">
                <a:solidFill>
                  <a:srgbClr val="FFFFFF"/>
                </a:solidFill>
              </a:rPr>
            </a:b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>
                <a:solidFill>
                  <a:srgbClr val="FFFFFF"/>
                </a:solidFill>
              </a:rPr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7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/>
              <a:t>WMC: GIT’s </a:t>
            </a:r>
            <a:r>
              <a:rPr lang="en-US" i="1" dirty="0"/>
              <a:t>Work Models that Compute </a:t>
            </a:r>
            <a:r>
              <a:rPr lang="en-US" dirty="0">
                <a:solidFill>
                  <a:srgbClr val="0000FF"/>
                </a:solidFill>
              </a:rPr>
              <a:t>[Kim’11]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Cognitive models of the agents (both pilots and computers) </a:t>
            </a:r>
          </a:p>
          <a:p>
            <a:pPr lvl="1"/>
            <a:r>
              <a:rPr lang="en-US" sz="1600" dirty="0" smtClean="0"/>
              <a:t>Late descent, </a:t>
            </a:r>
          </a:p>
          <a:p>
            <a:pPr lvl="1"/>
            <a:r>
              <a:rPr lang="en-US" sz="1600" dirty="0" smtClean="0"/>
              <a:t>Unpredicted rerouting, </a:t>
            </a:r>
          </a:p>
          <a:p>
            <a:pPr lvl="1"/>
            <a:r>
              <a:rPr lang="en-US" sz="1600" dirty="0" smtClean="0"/>
              <a:t>Different tailwind conditions</a:t>
            </a:r>
          </a:p>
          <a:p>
            <a:r>
              <a:rPr lang="en-US" sz="24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NASA’s analysts want to explore 7000 scenarios.</a:t>
            </a:r>
          </a:p>
          <a:p>
            <a:pPr lvl="1"/>
            <a:r>
              <a:rPr lang="en-US" sz="1800" dirty="0" smtClean="0"/>
              <a:t>With current tools (NSGA-II)</a:t>
            </a:r>
          </a:p>
          <a:p>
            <a:pPr lvl="1"/>
            <a:r>
              <a:rPr lang="en-US" sz="1800" dirty="0" smtClean="0"/>
              <a:t>300 weeks to complete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2000" dirty="0" smtClean="0"/>
              <a:t>Limited access to hardware</a:t>
            </a:r>
          </a:p>
          <a:p>
            <a:pPr lvl="1"/>
            <a:r>
              <a:rPr lang="en-US" sz="1800" dirty="0" smtClean="0"/>
              <a:t>Queue of researchers wanting hardware access</a:t>
            </a:r>
          </a:p>
          <a:p>
            <a:pPr lvl="1"/>
            <a:r>
              <a:rPr lang="en-US" sz="1800" dirty="0" smtClean="0"/>
              <a:t>Hardware pulled away if in-flight incidents for manned space missions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1711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55751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397825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Active learning and evolutionary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37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867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Naïve selection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• </a:t>
            </a:r>
            <a:r>
              <a:rPr lang="en-US" sz="2000" dirty="0" smtClean="0"/>
              <a:t>score every candidate</a:t>
            </a:r>
            <a:br>
              <a:rPr lang="en-US" sz="20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Active learning</a:t>
            </a:r>
            <a:br>
              <a:rPr lang="en-US" sz="2400" dirty="0" smtClean="0"/>
            </a:br>
            <a:r>
              <a:rPr lang="en-US" sz="2400" dirty="0" smtClean="0"/>
              <a:t>• </a:t>
            </a:r>
            <a:r>
              <a:rPr lang="en-US" sz="2000" dirty="0" smtClean="0"/>
              <a:t>Score only the </a:t>
            </a:r>
            <a:r>
              <a:rPr lang="en-US" sz="2000" i="1" dirty="0" smtClean="0"/>
              <a:t>most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</a:t>
            </a:r>
            <a:r>
              <a:rPr lang="en-US" sz="2000" i="1" dirty="0" smtClean="0"/>
              <a:t>informative</a:t>
            </a:r>
            <a:r>
              <a:rPr lang="en-US" sz="2000" dirty="0" smtClean="0"/>
              <a:t> candidates</a:t>
            </a:r>
            <a:br>
              <a:rPr lang="en-US" sz="2000" dirty="0" smtClean="0"/>
            </a:br>
            <a:r>
              <a:rPr lang="en-US" sz="2000" dirty="0" smtClean="0"/>
              <a:t>• e.g. just score most    </a:t>
            </a:r>
            <a:br>
              <a:rPr lang="en-US" sz="2000" dirty="0" smtClean="0"/>
            </a:br>
            <a:r>
              <a:rPr lang="en-US" sz="2000" dirty="0" smtClean="0"/>
              <a:t>   distant points in data    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 clusters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887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103288"/>
            <a:ext cx="4847890" cy="5697403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3320-FB92-664A-91D6-B19FF7115913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8154" y="1361440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99481" y="1723000"/>
            <a:ext cx="5676265" cy="4203435"/>
            <a:chOff x="5344146" y="1576031"/>
            <a:chExt cx="5676265" cy="4203435"/>
          </a:xfrm>
        </p:grpSpPr>
        <p:pic>
          <p:nvPicPr>
            <p:cNvPr id="15" name="Picture 14" descr="Screen Shot 2012-09-22 at 12.01.46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146" y="1576031"/>
              <a:ext cx="5676265" cy="3524565"/>
            </a:xfrm>
            <a:prstGeom prst="rect">
              <a:avLst/>
            </a:prstGeom>
            <a:ln w="127000">
              <a:solidFill>
                <a:srgbClr val="FF00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5948247" y="5133135"/>
              <a:ext cx="1547231" cy="646331"/>
            </a:xfrm>
            <a:prstGeom prst="rect">
              <a:avLst/>
            </a:prstGeom>
            <a:solidFill>
              <a:srgbClr val="C0504D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14 evaluations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o</a:t>
              </a:r>
              <a:r>
                <a:rPr lang="en-US" dirty="0" smtClean="0">
                  <a:solidFill>
                    <a:schemeClr val="bg1"/>
                  </a:solidFill>
                </a:rPr>
                <a:t>f goals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5841" y="2775615"/>
            <a:ext cx="309975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O(n)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>
                <a:solidFill>
                  <a:srgbClr val="0000FF"/>
                </a:solidFill>
              </a:rPr>
              <a:t>Faloutsos</a:t>
            </a:r>
            <a:r>
              <a:rPr lang="en-US" dirty="0">
                <a:solidFill>
                  <a:srgbClr val="0000FF"/>
                </a:solidFill>
              </a:rPr>
              <a:t> &amp; Lin </a:t>
            </a:r>
            <a:r>
              <a:rPr lang="fr-FR" dirty="0">
                <a:solidFill>
                  <a:srgbClr val="0000FF"/>
                </a:solidFill>
              </a:rPr>
              <a:t>’</a:t>
            </a:r>
            <a:r>
              <a:rPr lang="en-US" dirty="0">
                <a:solidFill>
                  <a:srgbClr val="0000FF"/>
                </a:solidFill>
              </a:rPr>
              <a:t>95]</a:t>
            </a: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two most extreme points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2log</a:t>
            </a:r>
            <a:r>
              <a:rPr lang="en-US" baseline="-25000" dirty="0" smtClean="0"/>
              <a:t>2</a:t>
            </a:r>
            <a:r>
              <a:rPr lang="en-US" dirty="0"/>
              <a:t>(N) </a:t>
            </a:r>
            <a:r>
              <a:rPr lang="en-US" dirty="0" err="1" smtClean="0"/>
              <a:t>evals</a:t>
            </a:r>
            <a:r>
              <a:rPr lang="en-US" dirty="0" smtClean="0"/>
              <a:t>, or less</a:t>
            </a:r>
            <a:br>
              <a:rPr lang="en-US" dirty="0" smtClean="0"/>
            </a:b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Leaves = </a:t>
            </a:r>
            <a:br>
              <a:rPr lang="en-US" sz="2000" dirty="0" smtClean="0"/>
            </a:br>
            <a:r>
              <a:rPr lang="en-US" sz="2000" dirty="0" smtClean="0"/>
              <a:t>non-dominated </a:t>
            </a:r>
            <a:br>
              <a:rPr lang="en-US" sz="2000" dirty="0" smtClean="0"/>
            </a:br>
            <a:r>
              <a:rPr lang="en-US" sz="2000" dirty="0" smtClean="0"/>
              <a:t>examples (</a:t>
            </a:r>
            <a:r>
              <a:rPr lang="en-US" dirty="0" smtClean="0"/>
              <a:t>i.e. the Pareto frontier)</a:t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5659" y="1635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8214" y="4405523"/>
            <a:ext cx="1231263" cy="509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5786" y="5133897"/>
            <a:ext cx="900568" cy="1613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90216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Recursively cluster data,  find </a:t>
            </a:r>
            <a:br>
              <a:rPr lang="en-US" sz="2800" dirty="0" smtClean="0"/>
            </a:br>
            <a:r>
              <a:rPr lang="en-US" sz="2800" dirty="0" smtClean="0"/>
              <a:t>most distant points in leaf clusters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99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99" y="367451"/>
            <a:ext cx="799306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frontier as convex hull, for each line segment, push towards best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1080"/>
            <a:ext cx="5077872" cy="478716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Given  goals u</a:t>
            </a:r>
            <a:r>
              <a:rPr lang="en-US" dirty="0"/>
              <a:t>, v, … </a:t>
            </a:r>
          </a:p>
          <a:p>
            <a:pPr lvl="1"/>
            <a:r>
              <a:rPr lang="en-US" dirty="0"/>
              <a:t>utopia = best values</a:t>
            </a:r>
          </a:p>
          <a:p>
            <a:pPr lvl="1"/>
            <a:r>
              <a:rPr lang="en-US" dirty="0"/>
              <a:t>hell = furthest from </a:t>
            </a:r>
            <a:r>
              <a:rPr lang="en-US" dirty="0" smtClean="0"/>
              <a:t>utopia</a:t>
            </a:r>
          </a:p>
          <a:p>
            <a:pPr lvl="1"/>
            <a:r>
              <a:rPr lang="en-US" dirty="0" smtClean="0"/>
              <a:t>All distances normalized 0..1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Given a line </a:t>
            </a:r>
            <a:r>
              <a:rPr lang="en-US" i="1" dirty="0"/>
              <a:t>east</a:t>
            </a:r>
            <a:r>
              <a:rPr lang="en-US" dirty="0"/>
              <a:t> to </a:t>
            </a:r>
            <a:r>
              <a:rPr lang="en-US" i="1" dirty="0"/>
              <a:t>west</a:t>
            </a:r>
          </a:p>
          <a:p>
            <a:pPr lvl="1"/>
            <a:r>
              <a:rPr lang="en-US" dirty="0"/>
              <a:t>s1 = </a:t>
            </a:r>
            <a:r>
              <a:rPr lang="en-US" dirty="0" smtClean="0"/>
              <a:t>I(</a:t>
            </a:r>
            <a:r>
              <a:rPr lang="en-US" dirty="0"/>
              <a:t>east, hell)</a:t>
            </a:r>
          </a:p>
          <a:p>
            <a:pPr lvl="1"/>
            <a:r>
              <a:rPr lang="en-US" dirty="0"/>
              <a:t>s2 = </a:t>
            </a:r>
            <a:r>
              <a:rPr lang="en-US" dirty="0" smtClean="0"/>
              <a:t>I(</a:t>
            </a:r>
            <a:r>
              <a:rPr lang="en-US" dirty="0"/>
              <a:t>west, hell),  s2  &gt;  s1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 = </a:t>
            </a:r>
            <a:r>
              <a:rPr lang="en-US" dirty="0" err="1" smtClean="0"/>
              <a:t>dist</a:t>
            </a:r>
            <a:r>
              <a:rPr lang="en-US" dirty="0" smtClean="0"/>
              <a:t>(</a:t>
            </a:r>
            <a:r>
              <a:rPr lang="en-US" dirty="0" err="1" smtClean="0"/>
              <a:t>west,east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p </a:t>
            </a:r>
            <a:r>
              <a:rPr lang="en-US" dirty="0"/>
              <a:t>= </a:t>
            </a:r>
            <a:r>
              <a:rPr lang="en-US" dirty="0" smtClean="0"/>
              <a:t>push on </a:t>
            </a:r>
            <a:r>
              <a:rPr lang="en-US" dirty="0"/>
              <a:t>line </a:t>
            </a:r>
            <a:r>
              <a:rPr lang="en-US" i="1" dirty="0" err="1"/>
              <a:t>east</a:t>
            </a:r>
            <a:r>
              <a:rPr lang="en-US" dirty="0" err="1"/>
              <a:t>,</a:t>
            </a:r>
            <a:r>
              <a:rPr lang="en-US" i="1" dirty="0" err="1" smtClean="0"/>
              <a:t>west</a:t>
            </a:r>
            <a:endParaRPr lang="en-US" i="1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direction</a:t>
            </a:r>
            <a:r>
              <a:rPr lang="en-US" dirty="0" smtClean="0"/>
              <a:t>   = </a:t>
            </a:r>
            <a:r>
              <a:rPr lang="en-US" dirty="0"/>
              <a:t>towards </a:t>
            </a:r>
            <a:r>
              <a:rPr lang="en-US" dirty="0" smtClean="0"/>
              <a:t>better (west)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magnitude[</a:t>
            </a:r>
            <a:r>
              <a:rPr lang="en-US" b="1" dirty="0" err="1" smtClean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  <a:r>
              <a:rPr lang="en-US" dirty="0" smtClean="0"/>
              <a:t>= </a:t>
            </a:r>
          </a:p>
          <a:p>
            <a:pPr lvl="2"/>
            <a:r>
              <a:rPr lang="en-US" dirty="0" smtClean="0"/>
              <a:t>D= west[</a:t>
            </a:r>
            <a:r>
              <a:rPr lang="en-US" dirty="0" err="1" smtClean="0"/>
              <a:t>i</a:t>
            </a:r>
            <a:r>
              <a:rPr lang="en-US" dirty="0" smtClean="0"/>
              <a:t>] – east[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pPr lvl="2"/>
            <a:r>
              <a:rPr lang="en-US" dirty="0" smtClean="0"/>
              <a:t>new = old +  old * C * D</a:t>
            </a:r>
          </a:p>
          <a:p>
            <a:pPr lvl="2"/>
            <a:r>
              <a:rPr lang="en-US" dirty="0" smtClean="0"/>
              <a:t>Reject if over </a:t>
            </a:r>
            <a:r>
              <a:rPr lang="en-US" dirty="0"/>
              <a:t>C</a:t>
            </a:r>
            <a:r>
              <a:rPr lang="en-US" dirty="0" smtClean="0"/>
              <a:t>*1.5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10838" y="1392975"/>
            <a:ext cx="107744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baseline="-25000" dirty="0" smtClean="0"/>
              <a:t>•</a:t>
            </a:r>
            <a:r>
              <a:rPr lang="en-US" i="1" dirty="0" smtClean="0"/>
              <a:t> utopia</a:t>
            </a:r>
            <a:endParaRPr lang="en-US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5535072" y="1667332"/>
            <a:ext cx="2430969" cy="1518639"/>
            <a:chOff x="5535072" y="1627812"/>
            <a:chExt cx="2430969" cy="151863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111959" y="2886639"/>
              <a:ext cx="1476732" cy="3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6081555" y="1739969"/>
              <a:ext cx="30404" cy="1146671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606209" y="2646140"/>
              <a:ext cx="35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u</a:t>
              </a:r>
              <a:endParaRPr lang="en-US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2938" y="1627812"/>
              <a:ext cx="34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</a:t>
              </a:r>
              <a:endParaRPr lang="en-US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5072" y="2592453"/>
              <a:ext cx="8583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hell </a:t>
              </a:r>
              <a:r>
                <a:rPr lang="en-US" sz="3000" i="1" dirty="0" smtClean="0"/>
                <a:t>•</a:t>
              </a:r>
              <a:endParaRPr lang="en-US" sz="3000" i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34779" y="1774398"/>
            <a:ext cx="1647317" cy="793269"/>
            <a:chOff x="6334779" y="1734878"/>
            <a:chExt cx="1647317" cy="793269"/>
          </a:xfrm>
        </p:grpSpPr>
        <p:sp>
          <p:nvSpPr>
            <p:cNvPr id="18" name="TextBox 17"/>
            <p:cNvSpPr txBox="1"/>
            <p:nvPr/>
          </p:nvSpPr>
          <p:spPr>
            <a:xfrm>
              <a:off x="7126759" y="2158815"/>
              <a:ext cx="447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s2</a:t>
              </a:r>
              <a:endParaRPr lang="en-US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5160" y="1978485"/>
              <a:ext cx="447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s1</a:t>
              </a:r>
              <a:endParaRPr lang="en-US" i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98391" y="2037668"/>
              <a:ext cx="659963" cy="204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334779" y="1734878"/>
              <a:ext cx="637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east</a:t>
              </a:r>
              <a:endParaRPr lang="en-US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49175" y="1930024"/>
              <a:ext cx="73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west</a:t>
              </a:r>
              <a:endParaRPr lang="en-US" i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03062" y="3472929"/>
            <a:ext cx="908923" cy="384748"/>
            <a:chOff x="8645679" y="312010"/>
            <a:chExt cx="908923" cy="384748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8645679" y="667714"/>
              <a:ext cx="908923" cy="2904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861387" y="312010"/>
              <a:ext cx="36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p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61502" y="4350256"/>
            <a:ext cx="858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hell </a:t>
            </a:r>
            <a:r>
              <a:rPr lang="en-US" sz="3000" i="1" dirty="0" smtClean="0"/>
              <a:t>•</a:t>
            </a:r>
            <a:endParaRPr lang="en-US" sz="3000" i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696911" y="3976912"/>
            <a:ext cx="659963" cy="20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678653" y="3814404"/>
            <a:ext cx="651665" cy="429345"/>
            <a:chOff x="7411285" y="4509549"/>
            <a:chExt cx="997652" cy="375230"/>
          </a:xfrm>
        </p:grpSpPr>
        <p:sp>
          <p:nvSpPr>
            <p:cNvPr id="29" name="Oval 28"/>
            <p:cNvSpPr/>
            <p:nvPr/>
          </p:nvSpPr>
          <p:spPr>
            <a:xfrm>
              <a:off x="7411285" y="456763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563685" y="472003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521820" y="45385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74220" y="46909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507865" y="465024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60265" y="480264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18400" y="46212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770800" y="47736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605550" y="462233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757950" y="477473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716085" y="45932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868485" y="47456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702130" y="470494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854530" y="485734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812665" y="46759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965065" y="48283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661370" y="45385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813770" y="46909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771905" y="45095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924305" y="46619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757950" y="46212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10350" y="47736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868485" y="4592164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020885" y="4744564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855635" y="45932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08035" y="47456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966170" y="456425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18570" y="471665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952215" y="46759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104615" y="48283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062750" y="464686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215150" y="479926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034840" y="47026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020885" y="48143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979020" y="46329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131420" y="47853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980125" y="464799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090660" y="461895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076705" y="473060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034840" y="454916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8187240" y="470156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021990" y="45502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174390" y="47026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132525" y="452125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284925" y="467365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118570" y="46329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270970" y="47853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229105" y="46038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381505" y="47562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>
            <a:off x="6152719" y="4655700"/>
            <a:ext cx="1476732" cy="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6122315" y="3509030"/>
            <a:ext cx="30404" cy="1146671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646969" y="4415201"/>
            <a:ext cx="3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</a:t>
            </a:r>
            <a:endParaRPr lang="en-US" i="1" dirty="0"/>
          </a:p>
        </p:txBody>
      </p:sp>
      <p:sp>
        <p:nvSpPr>
          <p:cNvPr id="81" name="TextBox 80"/>
          <p:cNvSpPr txBox="1"/>
          <p:nvPr/>
        </p:nvSpPr>
        <p:spPr>
          <a:xfrm>
            <a:off x="5793698" y="3368959"/>
            <a:ext cx="34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</a:t>
            </a:r>
            <a:endParaRPr lang="en-US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5605213" y="6039513"/>
            <a:ext cx="858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hell </a:t>
            </a:r>
            <a:r>
              <a:rPr lang="en-US" sz="3000" i="1" dirty="0" smtClean="0"/>
              <a:t>•</a:t>
            </a:r>
            <a:endParaRPr lang="en-US" sz="3000" i="1" dirty="0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6768532" y="5666169"/>
            <a:ext cx="659963" cy="20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6959475" y="5424704"/>
            <a:ext cx="900746" cy="436789"/>
            <a:chOff x="7411285" y="4509549"/>
            <a:chExt cx="997652" cy="375230"/>
          </a:xfrm>
          <a:solidFill>
            <a:srgbClr val="FF0000"/>
          </a:solidFill>
        </p:grpSpPr>
        <p:sp>
          <p:nvSpPr>
            <p:cNvPr id="85" name="Oval 84"/>
            <p:cNvSpPr/>
            <p:nvPr/>
          </p:nvSpPr>
          <p:spPr>
            <a:xfrm>
              <a:off x="7411285" y="456763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563685" y="472003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521820" y="45385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674220" y="46909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507865" y="465024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660265" y="480264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618400" y="46212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770800" y="47736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605550" y="462233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757950" y="477473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716085" y="45932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868485" y="47456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702130" y="470494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854530" y="485734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812665" y="46759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7965065" y="48283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61370" y="45385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13770" y="46909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771905" y="45095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7924305" y="46619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7757950" y="46212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910350" y="47736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7868485" y="4592164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8020885" y="4744564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855635" y="45932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008035" y="47456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7966170" y="456425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8118570" y="471665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952215" y="46759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8104615" y="48283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8062750" y="464686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8215150" y="479926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8034840" y="47026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8020885" y="48143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7979020" y="46329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8131420" y="47853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7980125" y="464799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8090660" y="461895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8076705" y="473060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8034840" y="454916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8187240" y="470156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8021990" y="45502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8174390" y="47026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8132525" y="452125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8284925" y="467365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118570" y="46329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270970" y="47853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229105" y="460386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381505" y="475626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Arrow Connector 133"/>
          <p:cNvCxnSpPr/>
          <p:nvPr/>
        </p:nvCxnSpPr>
        <p:spPr>
          <a:xfrm>
            <a:off x="6193479" y="6329413"/>
            <a:ext cx="1476732" cy="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6163075" y="5182743"/>
            <a:ext cx="30404" cy="1146671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687729" y="6088914"/>
            <a:ext cx="3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</a:t>
            </a:r>
            <a:endParaRPr lang="en-US" i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5834458" y="5042672"/>
            <a:ext cx="34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13919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what role for SE</a:t>
            </a:r>
            <a:br>
              <a:rPr lang="en-US" dirty="0" smtClean="0"/>
            </a:br>
            <a:r>
              <a:rPr lang="en-US" dirty="0" smtClean="0"/>
              <a:t>in the age of Big Data?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25932" y="1572768"/>
            <a:ext cx="3291840" cy="639762"/>
          </a:xfrm>
          <a:solidFill>
            <a:schemeClr val="accent1"/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“systems”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25932" y="2259366"/>
            <a:ext cx="3291840" cy="3840480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premise </a:t>
            </a:r>
            <a:r>
              <a:rPr lang="en-US" sz="2400" dirty="0"/>
              <a:t>of Big Data: </a:t>
            </a:r>
            <a:endParaRPr lang="en-US" sz="2400" dirty="0" smtClean="0"/>
          </a:p>
          <a:p>
            <a:pPr lvl="1"/>
            <a:r>
              <a:rPr lang="en-US" sz="2000" dirty="0" smtClean="0"/>
              <a:t>better </a:t>
            </a:r>
            <a:r>
              <a:rPr lang="en-US" sz="2000" dirty="0"/>
              <a:t>conclusions =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same </a:t>
            </a:r>
            <a:r>
              <a:rPr lang="en-US" sz="2000" dirty="0"/>
              <a:t>algorithms + more data + more </a:t>
            </a:r>
            <a:r>
              <a:rPr lang="en-US" sz="2000" dirty="0" err="1"/>
              <a:t>cpu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If </a:t>
            </a:r>
            <a:r>
              <a:rPr lang="en-US" sz="2400" dirty="0" smtClean="0"/>
              <a:t>so, then … </a:t>
            </a:r>
          </a:p>
          <a:p>
            <a:pPr lvl="1"/>
            <a:r>
              <a:rPr lang="en-US" sz="2000" dirty="0" smtClean="0"/>
              <a:t>No role </a:t>
            </a:r>
            <a:r>
              <a:rPr lang="en-US" sz="2000" dirty="0"/>
              <a:t>for human analysts </a:t>
            </a:r>
            <a:endParaRPr lang="en-US" sz="2000" dirty="0" smtClean="0"/>
          </a:p>
          <a:p>
            <a:pPr lvl="1"/>
            <a:r>
              <a:rPr lang="en-US" sz="2000" dirty="0" smtClean="0"/>
              <a:t>All insight </a:t>
            </a:r>
            <a:r>
              <a:rPr lang="en-US" sz="2000" dirty="0"/>
              <a:t>is </a:t>
            </a:r>
            <a:r>
              <a:rPr lang="en-US" sz="2000" dirty="0" smtClean="0"/>
              <a:t>auto-generated from CPUs.</a:t>
            </a:r>
          </a:p>
          <a:p>
            <a:pPr lvl="1"/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“human”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/>
              <a:t>results on “software analytics”</a:t>
            </a:r>
          </a:p>
          <a:p>
            <a:pPr lvl="1"/>
            <a:r>
              <a:rPr lang="en-US" dirty="0"/>
              <a:t>A  </a:t>
            </a:r>
            <a:r>
              <a:rPr lang="en-US" dirty="0" smtClean="0"/>
              <a:t>human</a:t>
            </a:r>
            <a:r>
              <a:rPr lang="en-US" dirty="0"/>
              <a:t>-intensive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195" y="4038600"/>
            <a:ext cx="1646357" cy="223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044" y="4038600"/>
            <a:ext cx="1637553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1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Repeat for all points on line </a:t>
            </a:r>
            <a:br>
              <a:rPr lang="en-US" sz="2800" dirty="0" smtClean="0"/>
            </a:br>
            <a:r>
              <a:rPr lang="en-US" sz="2800" dirty="0" smtClean="0"/>
              <a:t>segments on non-dominated </a:t>
            </a:r>
            <a:br>
              <a:rPr lang="en-US" sz="2800" dirty="0" smtClean="0"/>
            </a:br>
            <a:r>
              <a:rPr lang="en-US" sz="2800" dirty="0" smtClean="0"/>
              <a:t>region of convex hull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D5DB-6632-9A4A-9766-7A458A09EA5B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5094" y="1478149"/>
            <a:ext cx="5690450" cy="235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50698" y="3943076"/>
            <a:ext cx="7003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GALE: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Population[ 0 ] = N random points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Find M points on local Pareto frontier (approximated as convex hull)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Mutants = mutate M over line segments on hull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Population[ i+1 ] = Mutants </a:t>
            </a:r>
            <a:r>
              <a:rPr lang="en-US" dirty="0"/>
              <a:t>+ </a:t>
            </a:r>
            <a:r>
              <a:rPr lang="en-US" dirty="0" smtClean="0"/>
              <a:t> (N </a:t>
            </a:r>
            <a:r>
              <a:rPr lang="en-US" dirty="0"/>
              <a:t>–  #Mutants) random </a:t>
            </a:r>
            <a:r>
              <a:rPr lang="en-US" dirty="0" smtClean="0"/>
              <a:t>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Goto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8702" y="6289417"/>
            <a:ext cx="563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Related work: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 smtClean="0">
                <a:solidFill>
                  <a:srgbClr val="0000FF"/>
                </a:solidFill>
              </a:rPr>
              <a:t>Zuluaga</a:t>
            </a:r>
            <a:r>
              <a:rPr lang="en-US" dirty="0" smtClean="0">
                <a:solidFill>
                  <a:srgbClr val="0000FF"/>
                </a:solidFill>
              </a:rPr>
              <a:t>  et al. ICML’13] 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64325" y="42870"/>
            <a:ext cx="8229600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Results on NASA models:</a:t>
            </a:r>
            <a:br>
              <a:rPr lang="en-US" sz="2400" dirty="0" smtClean="0"/>
            </a:br>
            <a:r>
              <a:rPr lang="en-US" sz="2400" dirty="0" smtClean="0"/>
              <a:t>Scores as good as other methods</a:t>
            </a:r>
            <a:br>
              <a:rPr lang="en-US" sz="2400" dirty="0" smtClean="0"/>
            </a:br>
            <a:r>
              <a:rPr lang="en-US" sz="2400" dirty="0" smtClean="0"/>
              <a:t>Orders of magnitude fewer </a:t>
            </a:r>
            <a:r>
              <a:rPr lang="en-US" sz="2000" dirty="0" smtClean="0"/>
              <a:t>evaluations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67" y="1936551"/>
            <a:ext cx="4713111" cy="4420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645" y="1964685"/>
            <a:ext cx="20185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#forgotten tasks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</a:t>
            </a:r>
            <a:r>
              <a:rPr lang="en-US" sz="1600" dirty="0" smtClean="0"/>
              <a:t>interrupted acts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Interruption time</a:t>
            </a:r>
            <a:br>
              <a:rPr lang="en-US" sz="1600" dirty="0" smtClean="0"/>
            </a:br>
            <a:endParaRPr 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83910" y="1936551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6463" y="3434113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6463" y="4873466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645" y="2066131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505" y="2548989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505" y="3044658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62957" y="3612258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2957" y="1975425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263934" y="1923593"/>
            <a:ext cx="1659429" cy="830997"/>
            <a:chOff x="7244302" y="2237917"/>
            <a:chExt cx="1659429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7244302" y="2237917"/>
              <a:ext cx="16594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/>
                <a:t>#delayed acts</a:t>
              </a:r>
              <a:br>
                <a:rPr lang="en-US" sz="1600" dirty="0" smtClean="0"/>
              </a:br>
              <a:endParaRPr lang="en-US" sz="16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/>
                <a:t>Delay time</a:t>
              </a:r>
              <a:endParaRPr 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4302" y="2804550"/>
              <a:ext cx="262662" cy="229977"/>
            </a:xfrm>
            <a:prstGeom prst="rect">
              <a:avLst/>
            </a:prstGeom>
            <a:solidFill>
              <a:srgbClr val="3AFFFE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1200" dirty="0" smtClean="0">
                  <a:solidFill>
                    <a:srgbClr val="000000"/>
                  </a:solidFill>
                </a:rPr>
                <a:t>5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44302" y="2299482"/>
              <a:ext cx="262662" cy="229977"/>
            </a:xfrm>
            <a:prstGeom prst="rect">
              <a:avLst/>
            </a:prstGeom>
            <a:solidFill>
              <a:srgbClr val="7E3B25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025619" y="1873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00875" y="1323971"/>
            <a:ext cx="79564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 </a:t>
            </a:r>
            <a:r>
              <a:rPr lang="en-US" dirty="0" err="1" smtClean="0"/>
              <a:t>mins</a:t>
            </a:r>
            <a:r>
              <a:rPr lang="en-US" dirty="0" smtClean="0"/>
              <a:t>  (GALE) </a:t>
            </a:r>
            <a:r>
              <a:rPr lang="en-US" dirty="0" err="1" smtClean="0"/>
              <a:t>vs</a:t>
            </a:r>
            <a:r>
              <a:rPr lang="en-US" dirty="0"/>
              <a:t> </a:t>
            </a:r>
            <a:r>
              <a:rPr lang="en-US" dirty="0" smtClean="0"/>
              <a:t>7 hours (rest)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26596" y="3171658"/>
            <a:ext cx="1346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7F7F7F"/>
                </a:solidFill>
              </a:rPr>
              <a:t> "Better Model-Based Analysis of Human </a:t>
            </a:r>
            <a:r>
              <a:rPr lang="en-US" sz="1200" dirty="0" smtClean="0">
                <a:solidFill>
                  <a:srgbClr val="7F7F7F"/>
                </a:solidFill>
              </a:rPr>
              <a:t>Factors for </a:t>
            </a:r>
            <a:r>
              <a:rPr lang="en-US" sz="1200" dirty="0">
                <a:solidFill>
                  <a:srgbClr val="7F7F7F"/>
                </a:solidFill>
              </a:rPr>
              <a:t>Safe Aircraft </a:t>
            </a:r>
            <a:r>
              <a:rPr lang="en-US" sz="1200" dirty="0" smtClean="0">
                <a:solidFill>
                  <a:srgbClr val="7F7F7F"/>
                </a:solidFill>
              </a:rPr>
              <a:t>Approach”</a:t>
            </a:r>
            <a:endParaRPr lang="en-US" sz="1200" dirty="0">
              <a:solidFill>
                <a:srgbClr val="7F7F7F"/>
              </a:solidFill>
            </a:endParaRPr>
          </a:p>
          <a:p>
            <a:pPr algn="r"/>
            <a:r>
              <a:rPr lang="en-US" sz="1200" dirty="0" smtClean="0">
                <a:solidFill>
                  <a:srgbClr val="7F7F7F"/>
                </a:solidFill>
              </a:rPr>
              <a:t>Krall</a:t>
            </a:r>
            <a:r>
              <a:rPr lang="en-US" sz="1200" dirty="0">
                <a:solidFill>
                  <a:srgbClr val="7F7F7F"/>
                </a:solidFill>
              </a:rPr>
              <a:t>, Joe; Menzies, Tim; Davies, Misty</a:t>
            </a:r>
          </a:p>
          <a:p>
            <a:pPr algn="r"/>
            <a:r>
              <a:rPr lang="en-US" sz="1200" dirty="0" smtClean="0">
                <a:solidFill>
                  <a:srgbClr val="7F7F7F"/>
                </a:solidFill>
              </a:rPr>
              <a:t>IEEE </a:t>
            </a:r>
            <a:r>
              <a:rPr lang="en-US" sz="1200" dirty="0">
                <a:solidFill>
                  <a:srgbClr val="7F7F7F"/>
                </a:solidFill>
              </a:rPr>
              <a:t>Transactions on Human-Machine </a:t>
            </a:r>
            <a:r>
              <a:rPr lang="en-US" sz="1200" dirty="0" smtClean="0">
                <a:solidFill>
                  <a:srgbClr val="7F7F7F"/>
                </a:solidFill>
              </a:rPr>
              <a:t>Systems, to appear 2015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6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shot 2015-06-02 15.18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9" y="597684"/>
            <a:ext cx="4559827" cy="57519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242540"/>
            <a:ext cx="424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Runtimes, </a:t>
            </a:r>
          </a:p>
          <a:p>
            <a:r>
              <a:rPr lang="en-US" sz="2800" b="1" dirty="0" smtClean="0"/>
              <a:t>Number </a:t>
            </a:r>
            <a:r>
              <a:rPr lang="en-US" sz="2800" b="1" dirty="0" smtClean="0"/>
              <a:t>of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evaluations</a:t>
            </a:r>
            <a:endParaRPr lang="en-US" sz="2800" b="1" dirty="0"/>
          </a:p>
        </p:txBody>
      </p:sp>
      <p:pic>
        <p:nvPicPr>
          <p:cNvPr id="12" name="Picture 11" descr="Screenshot 2015-06-02 15.19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43100"/>
            <a:ext cx="2643394" cy="360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68163" y="1752600"/>
            <a:ext cx="1104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7F7F7F"/>
                </a:solidFill>
              </a:rPr>
              <a:t>GALE: Geometric Active Learning for Search-Based Software Engineering </a:t>
            </a:r>
            <a:r>
              <a:rPr lang="en-US" sz="1200" dirty="0" smtClean="0">
                <a:solidFill>
                  <a:srgbClr val="7F7F7F"/>
                </a:solidFill>
              </a:rPr>
              <a:t>,</a:t>
            </a:r>
          </a:p>
          <a:p>
            <a:pPr algn="r"/>
            <a:r>
              <a:rPr lang="en-US" sz="1200" dirty="0" smtClean="0">
                <a:solidFill>
                  <a:srgbClr val="7F7F7F"/>
                </a:solidFill>
              </a:rPr>
              <a:t>IEEE TSE, 2015, to appear</a:t>
            </a:r>
          </a:p>
          <a:p>
            <a:pPr algn="r"/>
            <a:r>
              <a:rPr lang="en-US" sz="1200" dirty="0" smtClean="0">
                <a:solidFill>
                  <a:srgbClr val="7F7F7F"/>
                </a:solidFill>
              </a:rPr>
              <a:t>Joseph </a:t>
            </a:r>
            <a:r>
              <a:rPr lang="en-US" sz="1200" dirty="0">
                <a:solidFill>
                  <a:srgbClr val="7F7F7F"/>
                </a:solidFill>
              </a:rPr>
              <a:t>Krall, Tim Menzies, </a:t>
            </a:r>
            <a:r>
              <a:rPr lang="en-US" sz="1200" dirty="0" smtClean="0">
                <a:solidFill>
                  <a:srgbClr val="7F7F7F"/>
                </a:solidFill>
              </a:rPr>
              <a:t> and </a:t>
            </a:r>
            <a:r>
              <a:rPr lang="en-US" sz="1200" dirty="0">
                <a:solidFill>
                  <a:srgbClr val="7F7F7F"/>
                </a:solidFill>
              </a:rPr>
              <a:t>Misty </a:t>
            </a:r>
            <a:r>
              <a:rPr lang="en-US" sz="1200" dirty="0" smtClean="0">
                <a:solidFill>
                  <a:srgbClr val="7F7F7F"/>
                </a:solidFill>
              </a:rPr>
              <a:t>Davies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1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018"/>
            <a:ext cx="7518400" cy="8378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Minimizations of </a:t>
            </a:r>
            <a:br>
              <a:rPr lang="en-US" dirty="0" smtClean="0"/>
            </a:br>
            <a:r>
              <a:rPr lang="en-US" dirty="0" smtClean="0"/>
              <a:t>objective scores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 descr="Screenshot 2015-06-02 15.2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79" y="1937060"/>
            <a:ext cx="5097220" cy="4229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6100" y="1364528"/>
            <a:ext cx="633707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gray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6807" y="1364528"/>
            <a:ext cx="565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Significantly different (Mann Whitney, 95%) and least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68163" y="1739900"/>
            <a:ext cx="1104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7F7F7F"/>
                </a:solidFill>
              </a:rPr>
              <a:t>GALE: Geometric Active Learning for Search-Based Software Engineering </a:t>
            </a:r>
            <a:r>
              <a:rPr lang="en-US" sz="1200" dirty="0" smtClean="0">
                <a:solidFill>
                  <a:srgbClr val="7F7F7F"/>
                </a:solidFill>
              </a:rPr>
              <a:t>,</a:t>
            </a:r>
          </a:p>
          <a:p>
            <a:pPr algn="r"/>
            <a:r>
              <a:rPr lang="en-US" sz="1200" dirty="0" smtClean="0">
                <a:solidFill>
                  <a:srgbClr val="7F7F7F"/>
                </a:solidFill>
              </a:rPr>
              <a:t>IEEE TSE, 2015, to appear</a:t>
            </a:r>
          </a:p>
          <a:p>
            <a:pPr algn="r"/>
            <a:r>
              <a:rPr lang="en-US" sz="1200" dirty="0" smtClean="0">
                <a:solidFill>
                  <a:srgbClr val="7F7F7F"/>
                </a:solidFill>
              </a:rPr>
              <a:t>Joseph </a:t>
            </a:r>
            <a:r>
              <a:rPr lang="en-US" sz="1200" dirty="0">
                <a:solidFill>
                  <a:srgbClr val="7F7F7F"/>
                </a:solidFill>
              </a:rPr>
              <a:t>Krall, Tim Menzies, </a:t>
            </a:r>
            <a:r>
              <a:rPr lang="en-US" sz="1200" dirty="0" smtClean="0">
                <a:solidFill>
                  <a:srgbClr val="7F7F7F"/>
                </a:solidFill>
              </a:rPr>
              <a:t> and </a:t>
            </a:r>
            <a:r>
              <a:rPr lang="en-US" sz="1200" dirty="0">
                <a:solidFill>
                  <a:srgbClr val="7F7F7F"/>
                </a:solidFill>
              </a:rPr>
              <a:t>Misty </a:t>
            </a:r>
            <a:r>
              <a:rPr lang="en-US" sz="1200" dirty="0" smtClean="0">
                <a:solidFill>
                  <a:srgbClr val="7F7F7F"/>
                </a:solidFill>
              </a:rPr>
              <a:t>Davies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83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GALE’s search: A more thorough search of a smaller volume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-279400" y="2260599"/>
            <a:ext cx="2286000" cy="355600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b="0" dirty="0" smtClean="0"/>
              <a:t>Less </a:t>
            </a:r>
          </a:p>
          <a:p>
            <a:pPr algn="r"/>
            <a:r>
              <a:rPr lang="en-US" b="0" dirty="0" err="1" smtClean="0"/>
              <a:t>hypervolume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endParaRPr lang="en-US" b="0" dirty="0" smtClean="0"/>
          </a:p>
          <a:p>
            <a:pPr algn="r"/>
            <a:r>
              <a:rPr lang="en-US" b="0" dirty="0" smtClean="0"/>
              <a:t>Better </a:t>
            </a:r>
          </a:p>
          <a:p>
            <a:pPr algn="r"/>
            <a:r>
              <a:rPr lang="en-US" b="0" dirty="0" smtClean="0"/>
              <a:t>spread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9ACC-99A1-3649-8932-CFFBA35813EB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 descr="Screenshot 2015-06-02 15.20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59" y="1574801"/>
            <a:ext cx="4879853" cy="459232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006600" y="2578100"/>
            <a:ext cx="922459" cy="939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06600" y="5092700"/>
            <a:ext cx="922459" cy="406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68163" y="1739900"/>
            <a:ext cx="1104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7F7F7F"/>
                </a:solidFill>
              </a:rPr>
              <a:t>GALE: Geometric Active Learning for Search-Based Software Engineering </a:t>
            </a:r>
            <a:r>
              <a:rPr lang="en-US" sz="1200" dirty="0" smtClean="0">
                <a:solidFill>
                  <a:srgbClr val="7F7F7F"/>
                </a:solidFill>
              </a:rPr>
              <a:t>,</a:t>
            </a:r>
          </a:p>
          <a:p>
            <a:pPr algn="r"/>
            <a:r>
              <a:rPr lang="en-US" sz="1200" dirty="0" smtClean="0">
                <a:solidFill>
                  <a:srgbClr val="7F7F7F"/>
                </a:solidFill>
              </a:rPr>
              <a:t>IEEE TSE, 2015, to appear</a:t>
            </a:r>
          </a:p>
          <a:p>
            <a:pPr algn="r"/>
            <a:r>
              <a:rPr lang="en-US" sz="1200" dirty="0" smtClean="0">
                <a:solidFill>
                  <a:srgbClr val="7F7F7F"/>
                </a:solidFill>
              </a:rPr>
              <a:t>Joseph </a:t>
            </a:r>
            <a:r>
              <a:rPr lang="en-US" sz="1200" dirty="0">
                <a:solidFill>
                  <a:srgbClr val="7F7F7F"/>
                </a:solidFill>
              </a:rPr>
              <a:t>Krall, Tim Menzies, </a:t>
            </a:r>
            <a:r>
              <a:rPr lang="en-US" sz="1200" dirty="0" smtClean="0">
                <a:solidFill>
                  <a:srgbClr val="7F7F7F"/>
                </a:solidFill>
              </a:rPr>
              <a:t> and </a:t>
            </a:r>
            <a:r>
              <a:rPr lang="en-US" sz="1200" dirty="0">
                <a:solidFill>
                  <a:srgbClr val="7F7F7F"/>
                </a:solidFill>
              </a:rPr>
              <a:t>Misty </a:t>
            </a:r>
            <a:r>
              <a:rPr lang="en-US" sz="1200" dirty="0" smtClean="0">
                <a:solidFill>
                  <a:srgbClr val="7F7F7F"/>
                </a:solidFill>
              </a:rPr>
              <a:t>Davies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1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AB2B2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6000" b="1" dirty="0" smtClean="0">
                <a:solidFill>
                  <a:srgbClr val="FFFFFF"/>
                </a:solidFill>
              </a:rPr>
              <a:t>Conclusion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>
                <a:solidFill>
                  <a:schemeClr val="bg1"/>
                </a:solidFill>
              </a:rPr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7518400" cy="93472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CPU Crisis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7886"/>
            <a:ext cx="764625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 do the math.</a:t>
            </a:r>
          </a:p>
          <a:p>
            <a:r>
              <a:rPr lang="en-US" sz="2400" dirty="0" smtClean="0"/>
              <a:t>What happens to a resource when</a:t>
            </a:r>
          </a:p>
          <a:p>
            <a:pPr lvl="1"/>
            <a:r>
              <a:rPr lang="en-US" sz="2000" dirty="0" smtClean="0"/>
              <a:t>an exponentially increasing number of people ,</a:t>
            </a:r>
          </a:p>
          <a:p>
            <a:pPr lvl="1"/>
            <a:r>
              <a:rPr lang="en-US" sz="2000" dirty="0" smtClean="0"/>
              <a:t>make exponentially increasing demands </a:t>
            </a:r>
            <a:r>
              <a:rPr lang="en-US" sz="2000" dirty="0" err="1" smtClean="0"/>
              <a:t>apon</a:t>
            </a:r>
            <a:r>
              <a:rPr lang="en-US" sz="2000" dirty="0" smtClean="0"/>
              <a:t> it?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37" y="3250663"/>
            <a:ext cx="4552922" cy="30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2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6376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To manage the CPU crisis: need a better understanding of the “shape” of the user goals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4743" y="3331739"/>
            <a:ext cx="1074633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Spea</a:t>
            </a:r>
            <a:r>
              <a:rPr lang="en-US" sz="2400" dirty="0">
                <a:solidFill>
                  <a:srgbClr val="EEECE1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4743" y="4066205"/>
            <a:ext cx="1176674" cy="461665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EEECE1"/>
                </a:solidFill>
              </a:rPr>
              <a:t>Nsga</a:t>
            </a:r>
            <a:r>
              <a:rPr lang="en-US" sz="2400" dirty="0" smtClean="0">
                <a:solidFill>
                  <a:srgbClr val="EEECE1"/>
                </a:solidFill>
              </a:rPr>
              <a:t>-II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3780" y="2668748"/>
            <a:ext cx="612217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DE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9031" y="2808094"/>
            <a:ext cx="115969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Scatter </a:t>
            </a:r>
          </a:p>
          <a:p>
            <a:r>
              <a:rPr lang="en-US" sz="2400" dirty="0" smtClean="0">
                <a:solidFill>
                  <a:srgbClr val="EEECE1"/>
                </a:solidFill>
              </a:rPr>
              <a:t>search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0970" y="2022615"/>
            <a:ext cx="834634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PSO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9428" y="3988632"/>
            <a:ext cx="595035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720647" y="4724640"/>
            <a:ext cx="107403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EEECE1"/>
                </a:solidFill>
              </a:rPr>
              <a:t>mocell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0839" y="5201694"/>
            <a:ext cx="54383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Z3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6259" y="2261142"/>
            <a:ext cx="889987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IBEA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4280951" y="1518901"/>
            <a:ext cx="47171" cy="2547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161300" y="4066205"/>
            <a:ext cx="2119651" cy="1858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80951" y="4066205"/>
            <a:ext cx="1912570" cy="2044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36371" y="588797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SMT solvers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5796" y="1984848"/>
            <a:ext cx="1289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Domination</a:t>
            </a:r>
          </a:p>
          <a:p>
            <a:r>
              <a:rPr lang="en-US" dirty="0" smtClean="0"/>
              <a:t>Is a binary</a:t>
            </a:r>
          </a:p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10984" y="2131410"/>
            <a:ext cx="145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Aggressive</a:t>
            </a:r>
          </a:p>
          <a:p>
            <a:r>
              <a:rPr lang="en-US" dirty="0" smtClean="0"/>
              <a:t>exploration</a:t>
            </a:r>
          </a:p>
          <a:p>
            <a:r>
              <a:rPr lang="en-US" dirty="0" smtClean="0"/>
              <a:t>of preference </a:t>
            </a:r>
          </a:p>
          <a:p>
            <a:r>
              <a:rPr lang="en-US" dirty="0" smtClean="0"/>
              <a:t>space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835031" y="2132363"/>
            <a:ext cx="830901" cy="330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659297" y="2386447"/>
            <a:ext cx="451687" cy="4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46757" y="3093212"/>
            <a:ext cx="1005804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GALE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68137" y="3827678"/>
            <a:ext cx="777376" cy="461665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TAR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10508" y="4465686"/>
            <a:ext cx="1227469" cy="461665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WHICH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253" y="3793404"/>
            <a:ext cx="1262184" cy="461665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EEECE1"/>
                </a:solidFill>
              </a:rPr>
              <a:t>Nsga</a:t>
            </a:r>
            <a:r>
              <a:rPr lang="en-US" sz="2400" dirty="0" smtClean="0">
                <a:solidFill>
                  <a:srgbClr val="EEECE1"/>
                </a:solidFill>
              </a:rPr>
              <a:t>-</a:t>
            </a:r>
            <a:r>
              <a:rPr lang="en-US" sz="2400" dirty="0" smtClean="0">
                <a:solidFill>
                  <a:srgbClr val="EEECE1"/>
                </a:solidFill>
              </a:rPr>
              <a:t>III</a:t>
            </a:r>
            <a:endParaRPr lang="en-US" sz="2400" dirty="0">
              <a:solidFill>
                <a:srgbClr val="EEECE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9643" y="4450297"/>
            <a:ext cx="1398790" cy="461665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EECE1"/>
                </a:solidFill>
              </a:rPr>
              <a:t>MOEA/D</a:t>
            </a:r>
            <a:endParaRPr lang="en-US" sz="2400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53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  <p:bldP spid="26" grpId="0" animBg="1"/>
      <p:bldP spid="31" grpId="0" animBg="1"/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088312" cy="1371600"/>
          </a:xfrm>
        </p:spPr>
        <p:txBody>
          <a:bodyPr>
            <a:normAutofit/>
          </a:bodyPr>
          <a:lstStyle/>
          <a:p>
            <a:r>
              <a:rPr lang="en-US" sz="2800" dirty="0"/>
              <a:t>Q: In the age of Big Data, what </a:t>
            </a:r>
            <a:br>
              <a:rPr lang="en-US" sz="2800" dirty="0"/>
            </a:br>
            <a:r>
              <a:rPr lang="en-US" sz="2800" dirty="0"/>
              <a:t>     role for Software Engineers?</a:t>
            </a:r>
            <a:br>
              <a:rPr lang="en-US" sz="2800" dirty="0"/>
            </a:br>
            <a:r>
              <a:rPr lang="en-US" sz="2800" dirty="0"/>
              <a:t>A: Goal Engineering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69260"/>
            <a:ext cx="85471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80B17"/>
                </a:solidFill>
              </a:rPr>
              <a:t>Search-based software engineering</a:t>
            </a:r>
          </a:p>
          <a:p>
            <a:pPr lvl="1"/>
            <a:r>
              <a:rPr lang="en-US" sz="2000" dirty="0" smtClean="0"/>
              <a:t>CPU-intensive analysis</a:t>
            </a:r>
          </a:p>
          <a:p>
            <a:pPr lvl="1"/>
            <a:r>
              <a:rPr lang="en-US" sz="2000" dirty="0" smtClean="0"/>
              <a:t>Taming the </a:t>
            </a:r>
            <a:r>
              <a:rPr lang="en-US" sz="2000" b="1" dirty="0" smtClean="0">
                <a:solidFill>
                  <a:srgbClr val="E9202A"/>
                </a:solidFill>
              </a:rPr>
              <a:t>CPU crisis </a:t>
            </a:r>
            <a:r>
              <a:rPr lang="en-US" sz="2000" dirty="0" smtClean="0"/>
              <a:t>by understanding user goals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b="0" dirty="0" smtClean="0"/>
              <a:t>Algorithms needs </a:t>
            </a:r>
            <a:r>
              <a:rPr lang="en-US" sz="2400" b="1" dirty="0" smtClean="0">
                <a:solidFill>
                  <a:srgbClr val="E9202A"/>
                </a:solidFill>
              </a:rPr>
              <a:t>goal-oriented requirements engineering</a:t>
            </a:r>
          </a:p>
          <a:p>
            <a:pPr lvl="1"/>
            <a:r>
              <a:rPr lang="en-US" sz="2000" dirty="0" smtClean="0"/>
              <a:t>Goals are a primary design construct</a:t>
            </a:r>
          </a:p>
          <a:p>
            <a:pPr lvl="1"/>
            <a:r>
              <a:rPr lang="en-US" sz="2000" dirty="0" smtClean="0"/>
              <a:t>To optimize, find the “landscape of the goals” </a:t>
            </a:r>
          </a:p>
          <a:p>
            <a:pPr lvl="1"/>
            <a:endParaRPr lang="en-US" sz="2000" dirty="0"/>
          </a:p>
          <a:p>
            <a:r>
              <a:rPr lang="en-US" sz="2400" b="0" dirty="0" smtClean="0"/>
              <a:t>Goal-oriented RE need algorithms </a:t>
            </a:r>
          </a:p>
          <a:p>
            <a:pPr lvl="1"/>
            <a:r>
              <a:rPr lang="en-US" sz="2000" dirty="0" smtClean="0"/>
              <a:t>Better tools for better explorations of user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46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61" y="958826"/>
            <a:ext cx="4847890" cy="5697403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3320-FB92-664A-91D6-B19FF7115913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8239" y="1016641"/>
            <a:ext cx="4992821" cy="5170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An optimization algorithm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A data miner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A visualization tool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A requirements negotiation tool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A compression algorithm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summarize interesting regions of complex space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An anomaly detector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he story thus far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/>
              <a:t>D</a:t>
            </a:r>
            <a:r>
              <a:rPr lang="en-US" dirty="0" smtClean="0"/>
              <a:t>ata exchange tool for agents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Share least data with most value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A comment on the paradoxical success of beings as confused as humans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seemingly complex problems, aren’t</a:t>
            </a:r>
            <a:endParaRPr lang="en-US" dirty="0" smtClean="0"/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0059" y="1635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42614" y="4405523"/>
            <a:ext cx="1231263" cy="509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40186" y="5133897"/>
            <a:ext cx="900568" cy="1613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8239" y="387042"/>
            <a:ext cx="8229600" cy="571784"/>
          </a:xfrm>
        </p:spPr>
        <p:txBody>
          <a:bodyPr>
            <a:noAutofit/>
          </a:bodyPr>
          <a:lstStyle/>
          <a:p>
            <a:r>
              <a:rPr lang="en-US" sz="2800" dirty="0" smtClean="0"/>
              <a:t>GALE : A toolkit</a:t>
            </a:r>
            <a:r>
              <a:rPr lang="en-US" sz="2800" dirty="0"/>
              <a:t> </a:t>
            </a:r>
            <a:r>
              <a:rPr lang="en-US" sz="2800" dirty="0" smtClean="0"/>
              <a:t>for </a:t>
            </a:r>
            <a:r>
              <a:rPr lang="en-US" sz="2800" dirty="0"/>
              <a:t> </a:t>
            </a:r>
            <a:r>
              <a:rPr lang="en-US" sz="2800" dirty="0" smtClean="0"/>
              <a:t>UNDERSTANDING THE SHAPE of GOAL SPACE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011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318"/>
            <a:ext cx="8088312" cy="1371600"/>
          </a:xfrm>
        </p:spPr>
        <p:txBody>
          <a:bodyPr>
            <a:noAutofit/>
          </a:bodyPr>
          <a:lstStyle/>
          <a:p>
            <a:pPr algn="l"/>
            <a:r>
              <a:rPr lang="en-US" sz="3500" dirty="0" smtClean="0"/>
              <a:t>Q: Is Big Data a “Systems” </a:t>
            </a: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 smtClean="0"/>
              <a:t>     or </a:t>
            </a:r>
            <a:r>
              <a:rPr lang="en-US" sz="3500" dirty="0" smtClean="0"/>
              <a:t>“Human”-task?</a:t>
            </a:r>
            <a:br>
              <a:rPr lang="en-US" sz="3500" dirty="0" smtClean="0"/>
            </a:br>
            <a:r>
              <a:rPr lang="en-US" sz="3500" dirty="0" smtClean="0"/>
              <a:t>A: Yes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651000"/>
            <a:ext cx="8636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8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50</a:t>
            </a:fld>
            <a:endParaRPr lang="en-US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965200" y="584066"/>
            <a:ext cx="6991400" cy="6397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</a:rPr>
              <a:t>Analysis = humans + systems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97982" y="1587500"/>
            <a:ext cx="7776118" cy="167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better conclusions  =  </a:t>
            </a:r>
            <a:endParaRPr lang="en-US" sz="3200" dirty="0"/>
          </a:p>
          <a:p>
            <a:pPr marL="1320800" lvl="1" indent="-863600">
              <a:buFont typeface="Lucida Grande"/>
              <a:buChar char="+"/>
            </a:pPr>
            <a:r>
              <a:rPr lang="en-US" sz="2800" dirty="0" smtClean="0"/>
              <a:t>more data</a:t>
            </a:r>
          </a:p>
          <a:p>
            <a:pPr marL="1320800" lvl="1" indent="-863600">
              <a:buFont typeface="Lucida Grande"/>
              <a:buChar char="+"/>
            </a:pPr>
            <a:r>
              <a:rPr lang="en-US" sz="2800" dirty="0" smtClean="0"/>
              <a:t>more </a:t>
            </a:r>
            <a:r>
              <a:rPr lang="en-US" sz="2800" dirty="0" err="1" smtClean="0"/>
              <a:t>cpu</a:t>
            </a:r>
            <a:r>
              <a:rPr lang="en-US" sz="2800" dirty="0" smtClean="0"/>
              <a:t> </a:t>
            </a:r>
            <a:endParaRPr lang="en-US" sz="2800" dirty="0"/>
          </a:p>
          <a:p>
            <a:pPr marL="1320800" lvl="1" indent="-863600">
              <a:buFont typeface="Lucida Grande"/>
              <a:buChar char="+"/>
            </a:pPr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human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analysts</a:t>
            </a:r>
            <a:r>
              <a:rPr lang="en-US" sz="2800" dirty="0" smtClean="0"/>
              <a:t> finding better questions</a:t>
            </a:r>
          </a:p>
          <a:p>
            <a:pPr marL="1320800" lvl="1" indent="-863600">
              <a:buFont typeface="Lucida Grande"/>
              <a:buChar char="+"/>
            </a:pP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automatic systems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that better understand the questions</a:t>
            </a:r>
          </a:p>
          <a:p>
            <a:pPr marL="457200" lvl="1" indent="0">
              <a:buFont typeface="Arial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103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algorithms </a:t>
            </a:r>
            <a:br>
              <a:rPr lang="en-US" dirty="0" smtClean="0"/>
            </a:br>
            <a:r>
              <a:rPr lang="en-US" dirty="0" smtClean="0"/>
              <a:t>and goal-oriented 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886373"/>
            <a:ext cx="4040188" cy="639762"/>
          </a:xfrm>
          <a:solidFill>
            <a:srgbClr val="AB2B2A"/>
          </a:solidFill>
        </p:spPr>
        <p:txBody>
          <a:bodyPr anchor="ctr" anchorCtr="0">
            <a:normAutofit fontScale="77500" lnSpcReduction="20000"/>
          </a:bodyPr>
          <a:lstStyle/>
          <a:p>
            <a:pPr marL="0" lvl="1" algn="ctr"/>
            <a:r>
              <a:rPr lang="en-US" sz="2800" dirty="0" err="1">
                <a:solidFill>
                  <a:schemeClr val="bg1"/>
                </a:solidFill>
              </a:rPr>
              <a:t>Edsger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Dijkstra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ICSE </a:t>
            </a:r>
            <a:r>
              <a:rPr lang="en-US" sz="2800" dirty="0">
                <a:solidFill>
                  <a:schemeClr val="bg1"/>
                </a:solidFill>
              </a:rPr>
              <a:t>4, </a:t>
            </a:r>
            <a:r>
              <a:rPr lang="en-US" sz="2800" dirty="0" smtClean="0">
                <a:solidFill>
                  <a:schemeClr val="bg1"/>
                </a:solidFill>
              </a:rPr>
              <a:t>1979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589635"/>
            <a:ext cx="4040188" cy="3951288"/>
          </a:xfrm>
        </p:spPr>
        <p:txBody>
          <a:bodyPr>
            <a:normAutofit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800" i="1" dirty="0" smtClean="0"/>
              <a:t>“</a:t>
            </a:r>
            <a:r>
              <a:rPr lang="en-US" sz="2800" i="1" dirty="0"/>
              <a:t>The notion of ‘</a:t>
            </a:r>
            <a:r>
              <a:rPr lang="en-US" sz="2800" i="1" dirty="0" smtClean="0"/>
              <a:t>user’ cannot </a:t>
            </a:r>
            <a:r>
              <a:rPr lang="en-US" sz="2800" i="1" dirty="0"/>
              <a:t>be </a:t>
            </a:r>
            <a:r>
              <a:rPr lang="en-US" sz="2800" i="1" dirty="0" smtClean="0"/>
              <a:t>precisely </a:t>
            </a:r>
            <a:r>
              <a:rPr lang="en-US" sz="2800" i="1" dirty="0"/>
              <a:t>defined, and </a:t>
            </a:r>
            <a:r>
              <a:rPr lang="en-US" sz="2800" i="1" dirty="0" smtClean="0"/>
              <a:t> therefore </a:t>
            </a:r>
            <a:r>
              <a:rPr lang="en-US" sz="2800" i="1" dirty="0"/>
              <a:t>has no place in CS or SE.</a:t>
            </a:r>
            <a:r>
              <a:rPr lang="en-US" sz="2800" i="1" dirty="0" smtClean="0"/>
              <a:t>”</a:t>
            </a:r>
            <a:br>
              <a:rPr lang="en-US" sz="2800" i="1" dirty="0" smtClean="0"/>
            </a:br>
            <a:endParaRPr lang="en-US" sz="2800" i="1" dirty="0" smtClean="0"/>
          </a:p>
          <a:p>
            <a:pPr marL="1200150" lvl="3" indent="-342900"/>
            <a:endParaRPr lang="en-US" sz="22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886373"/>
            <a:ext cx="4041775" cy="639762"/>
          </a:xfrm>
          <a:solidFill>
            <a:srgbClr val="AB2B2A"/>
          </a:solidFill>
        </p:spPr>
        <p:txBody>
          <a:bodyPr vert="horz" lIns="91440" tIns="45720" rIns="91440" bIns="45720" rtlCol="0" anchor="ctr" anchorCtr="0">
            <a:normAutofit lnSpcReduction="1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 Menzies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3112407"/>
            <a:ext cx="4041775" cy="3365016"/>
          </a:xfrm>
        </p:spPr>
        <p:txBody>
          <a:bodyPr/>
          <a:lstStyle/>
          <a:p>
            <a:pPr marL="342900" lvl="1" indent="-342900"/>
            <a:r>
              <a:rPr lang="en-US" sz="2800" dirty="0"/>
              <a:t>Mathematical definition of “user</a:t>
            </a:r>
            <a:r>
              <a:rPr lang="en-US" sz="2800" dirty="0" smtClean="0"/>
              <a:t>”</a:t>
            </a:r>
            <a:endParaRPr lang="en-US" sz="2800" dirty="0"/>
          </a:p>
          <a:p>
            <a:pPr marL="742950" lvl="2" indent="-342900"/>
            <a:r>
              <a:rPr lang="en-US" sz="2600" i="1" dirty="0" smtClean="0"/>
              <a:t>“The </a:t>
            </a:r>
            <a:r>
              <a:rPr lang="en-US" sz="2600" i="1" dirty="0"/>
              <a:t>force </a:t>
            </a:r>
            <a:r>
              <a:rPr lang="en-US" sz="2600" i="1" dirty="0" smtClean="0"/>
              <a:t>that changes </a:t>
            </a:r>
            <a:r>
              <a:rPr lang="en-US" sz="2600" i="1" dirty="0"/>
              <a:t>the geometry of search </a:t>
            </a:r>
            <a:r>
              <a:rPr lang="en-US" sz="2600" i="1" dirty="0" smtClean="0"/>
              <a:t>space.”</a:t>
            </a:r>
            <a:endParaRPr lang="en-US" sz="26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1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36" y="0"/>
            <a:ext cx="2906257" cy="60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088312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talk: in the age  Big Data </a:t>
            </a:r>
            <a:br>
              <a:rPr lang="en-US" dirty="0" smtClean="0"/>
            </a:br>
            <a:r>
              <a:rPr lang="en-US" dirty="0" smtClean="0"/>
              <a:t>SE analysts are “goal engineers”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69260"/>
            <a:ext cx="85471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AB2B2A"/>
                </a:solidFill>
              </a:rPr>
              <a:t>Search-based software engineering</a:t>
            </a:r>
          </a:p>
          <a:p>
            <a:pPr lvl="1"/>
            <a:r>
              <a:rPr lang="en-US" sz="2000" dirty="0" smtClean="0"/>
              <a:t>CPU-intensive analysis</a:t>
            </a:r>
          </a:p>
          <a:p>
            <a:pPr lvl="1"/>
            <a:r>
              <a:rPr lang="en-US" sz="2000" dirty="0" smtClean="0"/>
              <a:t>Taming the </a:t>
            </a:r>
            <a:r>
              <a:rPr lang="en-US" sz="2000" b="1" dirty="0" smtClean="0">
                <a:solidFill>
                  <a:srgbClr val="AB2B2A"/>
                </a:solidFill>
              </a:rPr>
              <a:t>CPU crisis </a:t>
            </a:r>
            <a:r>
              <a:rPr lang="en-US" sz="2000" dirty="0" smtClean="0"/>
              <a:t>by understanding user goals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b="0" dirty="0" smtClean="0"/>
              <a:t>Algorithms needs </a:t>
            </a:r>
            <a:r>
              <a:rPr lang="en-US" sz="2400" b="1" dirty="0" smtClean="0">
                <a:solidFill>
                  <a:srgbClr val="AB2B2A"/>
                </a:solidFill>
              </a:rPr>
              <a:t>goal-oriented requirements engineering</a:t>
            </a:r>
          </a:p>
          <a:p>
            <a:pPr lvl="1"/>
            <a:r>
              <a:rPr lang="en-US" sz="2000" dirty="0" smtClean="0"/>
              <a:t>Goals are a primary design construct</a:t>
            </a:r>
          </a:p>
          <a:p>
            <a:pPr lvl="1"/>
            <a:r>
              <a:rPr lang="en-US" sz="2000" dirty="0" smtClean="0"/>
              <a:t>To optimize, find the “landscape of the goals” </a:t>
            </a:r>
          </a:p>
          <a:p>
            <a:pPr lvl="1"/>
            <a:endParaRPr lang="en-US" sz="2000" dirty="0"/>
          </a:p>
          <a:p>
            <a:r>
              <a:rPr lang="en-US" sz="2400" b="0" dirty="0" smtClean="0"/>
              <a:t>Goal-oriented RE need algorithms </a:t>
            </a:r>
          </a:p>
          <a:p>
            <a:pPr lvl="1"/>
            <a:r>
              <a:rPr lang="en-US" sz="2000" dirty="0" smtClean="0"/>
              <a:t>Better tools for better explorations of user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8300" y="-20796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Road map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321388" y="1057276"/>
            <a:ext cx="6822613" cy="4525963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Define: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AB2B2A"/>
                </a:solidFill>
              </a:rPr>
              <a:t>“CPU crisis”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AB2B2A"/>
                </a:solidFill>
              </a:rPr>
              <a:t>“search-based software engineering” 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AB2B2A"/>
                </a:solidFill>
              </a:rPr>
              <a:t>“goal-oriented requirements engineering” </a:t>
            </a:r>
            <a:r>
              <a:rPr lang="en-US" sz="2000" dirty="0" smtClean="0"/>
              <a:t>	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Why more tools? (</a:t>
            </a:r>
            <a:r>
              <a:rPr lang="en-US" sz="2000" dirty="0"/>
              <a:t>n</a:t>
            </a:r>
            <a:r>
              <a:rPr lang="en-US" sz="2000" dirty="0" smtClean="0"/>
              <a:t>ot enough already)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The power of goal-oriented tools (IBEA)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dirty="0" smtClean="0"/>
              <a:t>Feature maps, product-line engineering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Next-gen goal-oriented tools (GALE)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dirty="0" smtClean="0"/>
              <a:t>Safety critical analysis cockpit software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Conclusions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/>
              <a:t>Future </a:t>
            </a:r>
            <a:r>
              <a:rPr lang="en-US" sz="2400" dirty="0" smtClean="0"/>
              <a:t>work</a:t>
            </a:r>
            <a:endParaRPr lang="en-US" sz="2000" dirty="0" smtClean="0"/>
          </a:p>
          <a:p>
            <a:pPr marL="0" indent="0">
              <a:lnSpc>
                <a:spcPct val="130000"/>
              </a:lnSpc>
              <a:buNone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82700"/>
            <a:ext cx="1953088" cy="496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3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47" y="2210680"/>
            <a:ext cx="895998" cy="895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61" y="4008521"/>
            <a:ext cx="923432" cy="92343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11180" y="2393996"/>
            <a:ext cx="6005819" cy="468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1800" dirty="0" smtClean="0"/>
              <a:t> SBSE + Feature Maps: </a:t>
            </a:r>
          </a:p>
          <a:p>
            <a:pPr marL="914400" lvl="1" indent="-457200">
              <a:lnSpc>
                <a:spcPct val="70000"/>
              </a:lnSpc>
            </a:pP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Dr. A</a:t>
            </a:r>
            <a:r>
              <a:rPr lang="en-US" sz="1800" b="1" dirty="0" smtClean="0">
                <a:solidFill>
                  <a:srgbClr val="0000FF"/>
                </a:solidFill>
              </a:rPr>
              <a:t>bdel </a:t>
            </a:r>
            <a:r>
              <a:rPr lang="en-US" sz="1800" b="1" dirty="0" err="1" smtClean="0">
                <a:solidFill>
                  <a:srgbClr val="0000FF"/>
                </a:solidFill>
              </a:rPr>
              <a:t>Sayyad</a:t>
            </a:r>
            <a:r>
              <a:rPr lang="en-US" sz="1800" b="1" dirty="0" smtClean="0">
                <a:solidFill>
                  <a:srgbClr val="0000FF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Salem , Ph.D. WVU 2014</a:t>
            </a:r>
          </a:p>
          <a:p>
            <a:pPr marL="914400" lvl="1" indent="-457200">
              <a:lnSpc>
                <a:spcPct val="70000"/>
              </a:lnSpc>
            </a:pPr>
            <a:endParaRPr lang="en-US" sz="1800" b="1" dirty="0">
              <a:solidFill>
                <a:srgbClr val="0000FF"/>
              </a:solidFill>
            </a:endParaRPr>
          </a:p>
          <a:p>
            <a:pPr lvl="1">
              <a:lnSpc>
                <a:spcPct val="70000"/>
              </a:lnSpc>
            </a:pPr>
            <a:endParaRPr lang="en-US" sz="1800" dirty="0"/>
          </a:p>
          <a:p>
            <a:pPr lvl="1">
              <a:lnSpc>
                <a:spcPct val="70000"/>
              </a:lnSpc>
            </a:pPr>
            <a:endParaRPr lang="en-US" sz="1800" dirty="0" smtClean="0"/>
          </a:p>
          <a:p>
            <a:pPr marL="457200" lvl="1" indent="0">
              <a:lnSpc>
                <a:spcPct val="70000"/>
              </a:lnSpc>
              <a:buNone/>
            </a:pPr>
            <a:endParaRPr lang="en-US" sz="1800" dirty="0" smtClean="0"/>
          </a:p>
          <a:p>
            <a:pPr marL="57150" indent="0">
              <a:lnSpc>
                <a:spcPct val="70000"/>
              </a:lnSpc>
              <a:buNone/>
            </a:pPr>
            <a:r>
              <a:rPr lang="en-US" sz="1800" dirty="0" smtClean="0"/>
              <a:t>       GALE + air traffic control</a:t>
            </a:r>
          </a:p>
          <a:p>
            <a:pPr marL="914400" lvl="1" indent="-457200">
              <a:lnSpc>
                <a:spcPct val="70000"/>
              </a:lnSpc>
            </a:pP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Dr. J</a:t>
            </a:r>
            <a:r>
              <a:rPr lang="en-US" sz="1800" b="1" dirty="0" smtClean="0">
                <a:solidFill>
                  <a:srgbClr val="0000FF"/>
                </a:solidFill>
              </a:rPr>
              <a:t>oseph Krall, Ph.D., WVU, 2014</a:t>
            </a:r>
            <a:endParaRPr lang="en-US" sz="18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9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AB2B2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24107" y="471433"/>
            <a:ext cx="7772400" cy="1470025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What is…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02348" y="2129015"/>
            <a:ext cx="8864242" cy="1752600"/>
          </a:xfrm>
        </p:spPr>
        <p:txBody>
          <a:bodyPr>
            <a:noAutofit/>
          </a:bodyPr>
          <a:lstStyle/>
          <a:p>
            <a:endParaRPr lang="en-US" sz="3600" b="1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b="1" dirty="0" smtClean="0">
                <a:solidFill>
                  <a:schemeClr val="bg1"/>
                </a:solidFill>
              </a:rPr>
              <a:t>Goal-oriented requirements engineering</a:t>
            </a:r>
            <a:r>
              <a:rPr lang="en-US" sz="3200" b="1" dirty="0" smtClean="0">
                <a:solidFill>
                  <a:schemeClr val="bg1"/>
                </a:solidFill>
              </a:rPr>
              <a:t>?</a:t>
            </a:r>
            <a:br>
              <a:rPr lang="en-US" sz="3200" b="1" dirty="0" smtClean="0">
                <a:solidFill>
                  <a:schemeClr val="bg1"/>
                </a:solidFill>
              </a:rPr>
            </a:br>
            <a:endParaRPr lang="en-US" sz="3200" b="1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The CPU crisis</a:t>
            </a:r>
            <a:r>
              <a:rPr lang="en-US" sz="3200" b="1" dirty="0" smtClean="0">
                <a:solidFill>
                  <a:schemeClr val="bg1"/>
                </a:solidFill>
              </a:rPr>
              <a:t>?</a:t>
            </a:r>
            <a:br>
              <a:rPr lang="en-US" sz="3200" b="1" dirty="0" smtClean="0">
                <a:solidFill>
                  <a:schemeClr val="bg1"/>
                </a:solidFill>
              </a:rPr>
            </a:br>
            <a:endParaRPr lang="en-US" sz="3200" b="1" dirty="0" smtClean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b="1" dirty="0" smtClean="0">
                <a:solidFill>
                  <a:schemeClr val="bg1"/>
                </a:solidFill>
              </a:rPr>
              <a:t>Search-based 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software engineering?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>
                <a:solidFill>
                  <a:srgbClr val="FFFFFF"/>
                </a:solidFill>
              </a:rPr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5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7797</TotalTime>
  <Words>2064</Words>
  <Application>Microsoft Macintosh PowerPoint</Application>
  <PresentationFormat>On-screen Show (4:3)</PresentationFormat>
  <Paragraphs>575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Essential</vt:lpstr>
      <vt:lpstr>In the age of Big Data, what role for Software Engineers?</vt:lpstr>
      <vt:lpstr>The  Declaration of  (Human) Dependence</vt:lpstr>
      <vt:lpstr>But not everyone agrees</vt:lpstr>
      <vt:lpstr>So what role for SE in the age of Big Data?</vt:lpstr>
      <vt:lpstr>Q: Is Big Data a “Systems”       or “Human”-task? A: Yes</vt:lpstr>
      <vt:lpstr>This talk: in the age  Big Data  SE analysts are “goal engineers”</vt:lpstr>
      <vt:lpstr>Road map</vt:lpstr>
      <vt:lpstr>Acknowledgements</vt:lpstr>
      <vt:lpstr>What is…</vt:lpstr>
      <vt:lpstr>Goal-oriented RE</vt:lpstr>
      <vt:lpstr>Olde and New style SE</vt:lpstr>
      <vt:lpstr>Models: everywhere</vt:lpstr>
      <vt:lpstr>Models: everywhere</vt:lpstr>
      <vt:lpstr>“Big Models”: More and more people writing and running  more  and more models  </vt:lpstr>
      <vt:lpstr>The CPU Crisis</vt:lpstr>
      <vt:lpstr>To solve the CPU crisis: Don’t Build more CPUS</vt:lpstr>
      <vt:lpstr>“Big Models” and the CPU crisis: Example #1</vt:lpstr>
      <vt:lpstr>“Big Models” and the CPU crisis: Example #2</vt:lpstr>
      <vt:lpstr>Search-based SE (SBSE)</vt:lpstr>
      <vt:lpstr>Pareto optimality and  evolutionary computing</vt:lpstr>
      <vt:lpstr>Applications of SBSE</vt:lpstr>
      <vt:lpstr>Explosive growth in SBSE</vt:lpstr>
      <vt:lpstr>Why build more tools for SBSE and  goal-oriented RE? </vt:lpstr>
      <vt:lpstr>Do we need more SBSE tools  for goal-based RE?</vt:lpstr>
      <vt:lpstr>Case study:  Feature maps  products</vt:lpstr>
      <vt:lpstr>Size of feature maps</vt:lpstr>
      <vt:lpstr>4 studies:      2 or  3 or 4 or 5 goals</vt:lpstr>
      <vt:lpstr> HV                 = hypervolume of dominated region Spread        = coverage of frontier % correct = %constraints satisfied</vt:lpstr>
      <vt:lpstr> HV                 = hypervolume of dominated region Spread        = coverage of frontier % correct = %constraints satisfied</vt:lpstr>
      <vt:lpstr>Q: What is so different about IBEA? A: Continuous dominance</vt:lpstr>
      <vt:lpstr>   What are the added benefits of goal-oriented reasoning?</vt:lpstr>
      <vt:lpstr>State of the Art</vt:lpstr>
      <vt:lpstr>The Seeding Heuristic</vt:lpstr>
      <vt:lpstr>Correct solutions after 30 minutes  for the large Linux Kernel model</vt:lpstr>
      <vt:lpstr>  How to make goal-based reasoning faster?  (GALE = Geometric Active LEarning)  </vt:lpstr>
      <vt:lpstr>WMC: GIT’s Work Models that Compute [Kim’11]</vt:lpstr>
      <vt:lpstr>Active learning and evolutionary computing</vt:lpstr>
      <vt:lpstr>Recursively cluster data,  find  most distant points in leaf clusters</vt:lpstr>
      <vt:lpstr>For frontier as convex hull, for each line segment, push towards best end</vt:lpstr>
      <vt:lpstr>Repeat for all points on line  segments on non-dominated  region of convex hull</vt:lpstr>
      <vt:lpstr>Results on NASA models: Scores as good as other methods Orders of magnitude fewer evaluations</vt:lpstr>
      <vt:lpstr>PowerPoint Presentation</vt:lpstr>
      <vt:lpstr>Minimizations of  objective scores</vt:lpstr>
      <vt:lpstr>GALE’s search: A more thorough search of a smaller volume</vt:lpstr>
      <vt:lpstr>Conclusion</vt:lpstr>
      <vt:lpstr>The CPU Crisis</vt:lpstr>
      <vt:lpstr>To manage the CPU crisis: need a better understanding of the “shape” of the user goals</vt:lpstr>
      <vt:lpstr>Q: In the age of Big Data, what       role for Software Engineers? A: Goal Engineering</vt:lpstr>
      <vt:lpstr>GALE : A toolkit for  UNDERSTANDING THE SHAPE of GOAL SPACE</vt:lpstr>
      <vt:lpstr>PowerPoint Presentation</vt:lpstr>
      <vt:lpstr>Combining algorithms  and goal-oriented RE</vt:lpstr>
      <vt:lpstr>PowerPoint Presentation</vt:lpstr>
    </vt:vector>
  </TitlesOfParts>
  <Company>NcState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422</cp:revision>
  <dcterms:created xsi:type="dcterms:W3CDTF">2015-04-10T20:40:58Z</dcterms:created>
  <dcterms:modified xsi:type="dcterms:W3CDTF">2015-06-02T22:39:58Z</dcterms:modified>
</cp:coreProperties>
</file>